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66"/>
  </p:notesMasterIdLst>
  <p:sldIdLst>
    <p:sldId id="256" r:id="rId2"/>
    <p:sldId id="274" r:id="rId3"/>
    <p:sldId id="277" r:id="rId4"/>
    <p:sldId id="284" r:id="rId5"/>
    <p:sldId id="276" r:id="rId6"/>
    <p:sldId id="275" r:id="rId7"/>
    <p:sldId id="279" r:id="rId8"/>
    <p:sldId id="283" r:id="rId9"/>
    <p:sldId id="296" r:id="rId10"/>
    <p:sldId id="299" r:id="rId11"/>
    <p:sldId id="321" r:id="rId12"/>
    <p:sldId id="300" r:id="rId13"/>
    <p:sldId id="301" r:id="rId14"/>
    <p:sldId id="302" r:id="rId15"/>
    <p:sldId id="305" r:id="rId16"/>
    <p:sldId id="303" r:id="rId17"/>
    <p:sldId id="304" r:id="rId18"/>
    <p:sldId id="306" r:id="rId19"/>
    <p:sldId id="307" r:id="rId20"/>
    <p:sldId id="308" r:id="rId21"/>
    <p:sldId id="313" r:id="rId22"/>
    <p:sldId id="316" r:id="rId23"/>
    <p:sldId id="315" r:id="rId24"/>
    <p:sldId id="322" r:id="rId25"/>
    <p:sldId id="326" r:id="rId26"/>
    <p:sldId id="327" r:id="rId27"/>
    <p:sldId id="312" r:id="rId28"/>
    <p:sldId id="309" r:id="rId29"/>
    <p:sldId id="318" r:id="rId30"/>
    <p:sldId id="323" r:id="rId31"/>
    <p:sldId id="352" r:id="rId32"/>
    <p:sldId id="353" r:id="rId33"/>
    <p:sldId id="290" r:id="rId34"/>
    <p:sldId id="320" r:id="rId35"/>
    <p:sldId id="319" r:id="rId36"/>
    <p:sldId id="310" r:id="rId37"/>
    <p:sldId id="324" r:id="rId38"/>
    <p:sldId id="325" r:id="rId39"/>
    <p:sldId id="329" r:id="rId40"/>
    <p:sldId id="328" r:id="rId41"/>
    <p:sldId id="331" r:id="rId42"/>
    <p:sldId id="333" r:id="rId43"/>
    <p:sldId id="359" r:id="rId44"/>
    <p:sldId id="334" r:id="rId45"/>
    <p:sldId id="348" r:id="rId46"/>
    <p:sldId id="347" r:id="rId47"/>
    <p:sldId id="351" r:id="rId48"/>
    <p:sldId id="335" r:id="rId49"/>
    <p:sldId id="337" r:id="rId50"/>
    <p:sldId id="339" r:id="rId51"/>
    <p:sldId id="340" r:id="rId52"/>
    <p:sldId id="341" r:id="rId53"/>
    <p:sldId id="360" r:id="rId54"/>
    <p:sldId id="361" r:id="rId55"/>
    <p:sldId id="355" r:id="rId56"/>
    <p:sldId id="342" r:id="rId57"/>
    <p:sldId id="349" r:id="rId58"/>
    <p:sldId id="362" r:id="rId59"/>
    <p:sldId id="344" r:id="rId60"/>
    <p:sldId id="345" r:id="rId61"/>
    <p:sldId id="346" r:id="rId62"/>
    <p:sldId id="354" r:id="rId63"/>
    <p:sldId id="358" r:id="rId64"/>
    <p:sldId id="350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leb Moses" initials="CM" lastIdx="2" clrIdx="0">
    <p:extLst>
      <p:ext uri="{19B8F6BF-5375-455C-9EA6-DF929625EA0E}">
        <p15:presenceInfo xmlns:p15="http://schemas.microsoft.com/office/powerpoint/2012/main" userId="S-1-5-21-1894074160-471209317-1544898942-7962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96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53" autoAdjust="0"/>
    <p:restoredTop sz="77959" autoAdjust="0"/>
  </p:normalViewPr>
  <p:slideViewPr>
    <p:cSldViewPr snapToGrid="0">
      <p:cViewPr varScale="1">
        <p:scale>
          <a:sx n="70" d="100"/>
          <a:sy n="70" d="100"/>
        </p:scale>
        <p:origin x="585" y="5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8F181F-3278-44D1-B137-F2EFF48D3360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D9E6818C-1463-48BC-8509-E78EC142121B}">
      <dgm:prSet phldrT="[Text]" custT="1"/>
      <dgm:spPr/>
      <dgm:t>
        <a:bodyPr/>
        <a:lstStyle/>
        <a:p>
          <a:r>
            <a:rPr lang="en-NZ" sz="3200" dirty="0" smtClean="0">
              <a:solidFill>
                <a:schemeClr val="bg2"/>
              </a:solidFill>
            </a:rPr>
            <a:t>Training Data</a:t>
          </a:r>
          <a:endParaRPr lang="en-NZ" sz="3200" dirty="0">
            <a:solidFill>
              <a:schemeClr val="bg2"/>
            </a:solidFill>
          </a:endParaRPr>
        </a:p>
      </dgm:t>
    </dgm:pt>
    <dgm:pt modelId="{62219A18-AF99-49DB-9D5E-849C6DFEBC12}" type="parTrans" cxnId="{89D5EE32-5F9B-4803-86DC-8C198534E455}">
      <dgm:prSet/>
      <dgm:spPr/>
      <dgm:t>
        <a:bodyPr/>
        <a:lstStyle/>
        <a:p>
          <a:endParaRPr lang="en-NZ"/>
        </a:p>
      </dgm:t>
    </dgm:pt>
    <dgm:pt modelId="{A0BF8550-4C86-469F-9D0C-07E2BBA7E30D}" type="sibTrans" cxnId="{89D5EE32-5F9B-4803-86DC-8C198534E455}">
      <dgm:prSet/>
      <dgm:spPr/>
      <dgm:t>
        <a:bodyPr/>
        <a:lstStyle/>
        <a:p>
          <a:endParaRPr lang="en-NZ"/>
        </a:p>
      </dgm:t>
    </dgm:pt>
    <dgm:pt modelId="{ACDC1638-92A4-4872-B6F9-54A98320C367}">
      <dgm:prSet phldrT="[Text]" custT="1"/>
      <dgm:spPr/>
      <dgm:t>
        <a:bodyPr/>
        <a:lstStyle/>
        <a:p>
          <a:r>
            <a:rPr lang="en-NZ" sz="3200" dirty="0" smtClean="0">
              <a:solidFill>
                <a:schemeClr val="bg2"/>
              </a:solidFill>
            </a:rPr>
            <a:t>Evaluation Function</a:t>
          </a:r>
          <a:endParaRPr lang="en-NZ" sz="3200" dirty="0">
            <a:solidFill>
              <a:schemeClr val="bg2"/>
            </a:solidFill>
          </a:endParaRPr>
        </a:p>
      </dgm:t>
    </dgm:pt>
    <dgm:pt modelId="{AD9061BB-4A76-4E01-B8B9-EF002105F10A}" type="parTrans" cxnId="{CD9EE336-0A81-41BC-912A-C3F00A2414FF}">
      <dgm:prSet/>
      <dgm:spPr/>
      <dgm:t>
        <a:bodyPr/>
        <a:lstStyle/>
        <a:p>
          <a:endParaRPr lang="en-NZ"/>
        </a:p>
      </dgm:t>
    </dgm:pt>
    <dgm:pt modelId="{FD87C821-998F-4C55-8615-A5193588B34F}" type="sibTrans" cxnId="{CD9EE336-0A81-41BC-912A-C3F00A2414FF}">
      <dgm:prSet/>
      <dgm:spPr/>
      <dgm:t>
        <a:bodyPr/>
        <a:lstStyle/>
        <a:p>
          <a:endParaRPr lang="en-NZ"/>
        </a:p>
      </dgm:t>
    </dgm:pt>
    <dgm:pt modelId="{3E2159D9-57F3-45E5-9D6B-64668DD243DE}">
      <dgm:prSet phldrT="[Text]" custT="1"/>
      <dgm:spPr/>
      <dgm:t>
        <a:bodyPr/>
        <a:lstStyle/>
        <a:p>
          <a:r>
            <a:rPr lang="en-NZ" sz="3200" dirty="0" err="1" smtClean="0">
              <a:solidFill>
                <a:schemeClr val="bg2"/>
              </a:solidFill>
            </a:rPr>
            <a:t>ValidationStep</a:t>
          </a:r>
          <a:endParaRPr lang="en-NZ" sz="3200" dirty="0">
            <a:solidFill>
              <a:schemeClr val="bg2"/>
            </a:solidFill>
          </a:endParaRPr>
        </a:p>
      </dgm:t>
    </dgm:pt>
    <dgm:pt modelId="{9E2EA265-3112-466D-AD50-5FBA08A19053}" type="parTrans" cxnId="{45E76A25-D245-4A4F-AF89-9575297D52F2}">
      <dgm:prSet/>
      <dgm:spPr/>
      <dgm:t>
        <a:bodyPr/>
        <a:lstStyle/>
        <a:p>
          <a:endParaRPr lang="en-NZ"/>
        </a:p>
      </dgm:t>
    </dgm:pt>
    <dgm:pt modelId="{CA033BAB-A02B-4875-ACB7-37A8C47068AB}" type="sibTrans" cxnId="{45E76A25-D245-4A4F-AF89-9575297D52F2}">
      <dgm:prSet/>
      <dgm:spPr/>
      <dgm:t>
        <a:bodyPr/>
        <a:lstStyle/>
        <a:p>
          <a:endParaRPr lang="en-NZ"/>
        </a:p>
      </dgm:t>
    </dgm:pt>
    <dgm:pt modelId="{A49CAF96-C387-4EB8-90D6-01EA573F1D28}">
      <dgm:prSet phldrT="[Text]" custT="1"/>
      <dgm:spPr/>
      <dgm:t>
        <a:bodyPr/>
        <a:lstStyle/>
        <a:p>
          <a:r>
            <a:rPr lang="en-NZ" sz="3200" dirty="0" smtClean="0">
              <a:solidFill>
                <a:schemeClr val="bg2"/>
              </a:solidFill>
            </a:rPr>
            <a:t>Learning Model</a:t>
          </a:r>
          <a:endParaRPr lang="en-NZ" sz="3200" dirty="0">
            <a:solidFill>
              <a:schemeClr val="bg2"/>
            </a:solidFill>
          </a:endParaRPr>
        </a:p>
      </dgm:t>
    </dgm:pt>
    <dgm:pt modelId="{FD87596F-4567-4FC4-85BB-137E9B2C624C}" type="parTrans" cxnId="{C6B10047-3238-4DEA-9891-3A2D3A3E3451}">
      <dgm:prSet/>
      <dgm:spPr/>
      <dgm:t>
        <a:bodyPr/>
        <a:lstStyle/>
        <a:p>
          <a:endParaRPr lang="en-NZ"/>
        </a:p>
      </dgm:t>
    </dgm:pt>
    <dgm:pt modelId="{63556AD8-5C8A-41D5-8BBA-1EB93675A36E}" type="sibTrans" cxnId="{C6B10047-3238-4DEA-9891-3A2D3A3E3451}">
      <dgm:prSet/>
      <dgm:spPr/>
      <dgm:t>
        <a:bodyPr/>
        <a:lstStyle/>
        <a:p>
          <a:endParaRPr lang="en-NZ"/>
        </a:p>
      </dgm:t>
    </dgm:pt>
    <dgm:pt modelId="{A31B984E-EF18-43E3-A693-36247D33449B}" type="pres">
      <dgm:prSet presAssocID="{908F181F-3278-44D1-B137-F2EFF48D3360}" presName="CompostProcess" presStyleCnt="0">
        <dgm:presLayoutVars>
          <dgm:dir/>
          <dgm:resizeHandles val="exact"/>
        </dgm:presLayoutVars>
      </dgm:prSet>
      <dgm:spPr/>
    </dgm:pt>
    <dgm:pt modelId="{217523B0-163D-48FC-B939-1E55F3C49681}" type="pres">
      <dgm:prSet presAssocID="{908F181F-3278-44D1-B137-F2EFF48D3360}" presName="arrow" presStyleLbl="bgShp" presStyleIdx="0" presStyleCnt="1"/>
      <dgm:spPr/>
    </dgm:pt>
    <dgm:pt modelId="{953BC10E-E69A-48B5-99E6-D8515C6A3C4D}" type="pres">
      <dgm:prSet presAssocID="{908F181F-3278-44D1-B137-F2EFF48D3360}" presName="linearProcess" presStyleCnt="0"/>
      <dgm:spPr/>
    </dgm:pt>
    <dgm:pt modelId="{4D6C6FBE-6430-4F9E-B8EB-8FB877A58894}" type="pres">
      <dgm:prSet presAssocID="{D9E6818C-1463-48BC-8509-E78EC142121B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NZ"/>
        </a:p>
      </dgm:t>
    </dgm:pt>
    <dgm:pt modelId="{2951B1A1-C2AE-48F3-A76D-6D8334A027AD}" type="pres">
      <dgm:prSet presAssocID="{A0BF8550-4C86-469F-9D0C-07E2BBA7E30D}" presName="sibTrans" presStyleCnt="0"/>
      <dgm:spPr/>
    </dgm:pt>
    <dgm:pt modelId="{E3529DB2-FD10-40A2-88DF-4C081D22E780}" type="pres">
      <dgm:prSet presAssocID="{A49CAF96-C387-4EB8-90D6-01EA573F1D28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NZ"/>
        </a:p>
      </dgm:t>
    </dgm:pt>
    <dgm:pt modelId="{513A8A5E-4E33-429C-8118-A62CC34A8488}" type="pres">
      <dgm:prSet presAssocID="{63556AD8-5C8A-41D5-8BBA-1EB93675A36E}" presName="sibTrans" presStyleCnt="0"/>
      <dgm:spPr/>
    </dgm:pt>
    <dgm:pt modelId="{55B77731-FD2C-487A-91EF-584C824CEFBD}" type="pres">
      <dgm:prSet presAssocID="{ACDC1638-92A4-4872-B6F9-54A98320C367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NZ"/>
        </a:p>
      </dgm:t>
    </dgm:pt>
    <dgm:pt modelId="{F66E100E-71C6-4639-B60A-03E259940E8D}" type="pres">
      <dgm:prSet presAssocID="{FD87C821-998F-4C55-8615-A5193588B34F}" presName="sibTrans" presStyleCnt="0"/>
      <dgm:spPr/>
    </dgm:pt>
    <dgm:pt modelId="{529A9ABF-EFD3-46A6-BDBB-189952799A27}" type="pres">
      <dgm:prSet presAssocID="{3E2159D9-57F3-45E5-9D6B-64668DD243DE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NZ"/>
        </a:p>
      </dgm:t>
    </dgm:pt>
  </dgm:ptLst>
  <dgm:cxnLst>
    <dgm:cxn modelId="{1C12E176-C29F-406C-B084-A57B61DD1882}" type="presOf" srcId="{ACDC1638-92A4-4872-B6F9-54A98320C367}" destId="{55B77731-FD2C-487A-91EF-584C824CEFBD}" srcOrd="0" destOrd="0" presId="urn:microsoft.com/office/officeart/2005/8/layout/hProcess9"/>
    <dgm:cxn modelId="{315600F2-2475-4937-83F0-261476157394}" type="presOf" srcId="{A49CAF96-C387-4EB8-90D6-01EA573F1D28}" destId="{E3529DB2-FD10-40A2-88DF-4C081D22E780}" srcOrd="0" destOrd="0" presId="urn:microsoft.com/office/officeart/2005/8/layout/hProcess9"/>
    <dgm:cxn modelId="{74EB8774-82A9-4883-9A8B-CCE6F7E3314A}" type="presOf" srcId="{D9E6818C-1463-48BC-8509-E78EC142121B}" destId="{4D6C6FBE-6430-4F9E-B8EB-8FB877A58894}" srcOrd="0" destOrd="0" presId="urn:microsoft.com/office/officeart/2005/8/layout/hProcess9"/>
    <dgm:cxn modelId="{CD9EE336-0A81-41BC-912A-C3F00A2414FF}" srcId="{908F181F-3278-44D1-B137-F2EFF48D3360}" destId="{ACDC1638-92A4-4872-B6F9-54A98320C367}" srcOrd="2" destOrd="0" parTransId="{AD9061BB-4A76-4E01-B8B9-EF002105F10A}" sibTransId="{FD87C821-998F-4C55-8615-A5193588B34F}"/>
    <dgm:cxn modelId="{D51B0B1F-F904-4AF0-B70C-1873A448D654}" type="presOf" srcId="{3E2159D9-57F3-45E5-9D6B-64668DD243DE}" destId="{529A9ABF-EFD3-46A6-BDBB-189952799A27}" srcOrd="0" destOrd="0" presId="urn:microsoft.com/office/officeart/2005/8/layout/hProcess9"/>
    <dgm:cxn modelId="{C6B10047-3238-4DEA-9891-3A2D3A3E3451}" srcId="{908F181F-3278-44D1-B137-F2EFF48D3360}" destId="{A49CAF96-C387-4EB8-90D6-01EA573F1D28}" srcOrd="1" destOrd="0" parTransId="{FD87596F-4567-4FC4-85BB-137E9B2C624C}" sibTransId="{63556AD8-5C8A-41D5-8BBA-1EB93675A36E}"/>
    <dgm:cxn modelId="{45E76A25-D245-4A4F-AF89-9575297D52F2}" srcId="{908F181F-3278-44D1-B137-F2EFF48D3360}" destId="{3E2159D9-57F3-45E5-9D6B-64668DD243DE}" srcOrd="3" destOrd="0" parTransId="{9E2EA265-3112-466D-AD50-5FBA08A19053}" sibTransId="{CA033BAB-A02B-4875-ACB7-37A8C47068AB}"/>
    <dgm:cxn modelId="{19169046-A3D5-4181-BB2B-E90FA4A55351}" type="presOf" srcId="{908F181F-3278-44D1-B137-F2EFF48D3360}" destId="{A31B984E-EF18-43E3-A693-36247D33449B}" srcOrd="0" destOrd="0" presId="urn:microsoft.com/office/officeart/2005/8/layout/hProcess9"/>
    <dgm:cxn modelId="{89D5EE32-5F9B-4803-86DC-8C198534E455}" srcId="{908F181F-3278-44D1-B137-F2EFF48D3360}" destId="{D9E6818C-1463-48BC-8509-E78EC142121B}" srcOrd="0" destOrd="0" parTransId="{62219A18-AF99-49DB-9D5E-849C6DFEBC12}" sibTransId="{A0BF8550-4C86-469F-9D0C-07E2BBA7E30D}"/>
    <dgm:cxn modelId="{154F4A1B-5D62-43E2-9125-080A4FA0A313}" type="presParOf" srcId="{A31B984E-EF18-43E3-A693-36247D33449B}" destId="{217523B0-163D-48FC-B939-1E55F3C49681}" srcOrd="0" destOrd="0" presId="urn:microsoft.com/office/officeart/2005/8/layout/hProcess9"/>
    <dgm:cxn modelId="{C3D3C62A-6633-40E8-AF4D-461006656685}" type="presParOf" srcId="{A31B984E-EF18-43E3-A693-36247D33449B}" destId="{953BC10E-E69A-48B5-99E6-D8515C6A3C4D}" srcOrd="1" destOrd="0" presId="urn:microsoft.com/office/officeart/2005/8/layout/hProcess9"/>
    <dgm:cxn modelId="{9D6F16C9-D578-42A7-8EEA-DC14773A3C03}" type="presParOf" srcId="{953BC10E-E69A-48B5-99E6-D8515C6A3C4D}" destId="{4D6C6FBE-6430-4F9E-B8EB-8FB877A58894}" srcOrd="0" destOrd="0" presId="urn:microsoft.com/office/officeart/2005/8/layout/hProcess9"/>
    <dgm:cxn modelId="{A76C6509-DF20-489B-AB06-4C7205DB56B7}" type="presParOf" srcId="{953BC10E-E69A-48B5-99E6-D8515C6A3C4D}" destId="{2951B1A1-C2AE-48F3-A76D-6D8334A027AD}" srcOrd="1" destOrd="0" presId="urn:microsoft.com/office/officeart/2005/8/layout/hProcess9"/>
    <dgm:cxn modelId="{7FCD4C0C-F766-4451-82C5-FADABE5AB529}" type="presParOf" srcId="{953BC10E-E69A-48B5-99E6-D8515C6A3C4D}" destId="{E3529DB2-FD10-40A2-88DF-4C081D22E780}" srcOrd="2" destOrd="0" presId="urn:microsoft.com/office/officeart/2005/8/layout/hProcess9"/>
    <dgm:cxn modelId="{410B8CA6-07F6-4605-B0C8-DA144DA6D862}" type="presParOf" srcId="{953BC10E-E69A-48B5-99E6-D8515C6A3C4D}" destId="{513A8A5E-4E33-429C-8118-A62CC34A8488}" srcOrd="3" destOrd="0" presId="urn:microsoft.com/office/officeart/2005/8/layout/hProcess9"/>
    <dgm:cxn modelId="{86213E53-A81C-4AA3-ADF0-737E51F873ED}" type="presParOf" srcId="{953BC10E-E69A-48B5-99E6-D8515C6A3C4D}" destId="{55B77731-FD2C-487A-91EF-584C824CEFBD}" srcOrd="4" destOrd="0" presId="urn:microsoft.com/office/officeart/2005/8/layout/hProcess9"/>
    <dgm:cxn modelId="{6868DE08-665C-4C51-97EB-A42B8D388638}" type="presParOf" srcId="{953BC10E-E69A-48B5-99E6-D8515C6A3C4D}" destId="{F66E100E-71C6-4639-B60A-03E259940E8D}" srcOrd="5" destOrd="0" presId="urn:microsoft.com/office/officeart/2005/8/layout/hProcess9"/>
    <dgm:cxn modelId="{9A56B9ED-221C-4C36-82AA-788007FFF3EE}" type="presParOf" srcId="{953BC10E-E69A-48B5-99E6-D8515C6A3C4D}" destId="{529A9ABF-EFD3-46A6-BDBB-189952799A27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7523B0-163D-48FC-B939-1E55F3C49681}">
      <dsp:nvSpPr>
        <dsp:cNvPr id="0" name=""/>
        <dsp:cNvSpPr/>
      </dsp:nvSpPr>
      <dsp:spPr>
        <a:xfrm>
          <a:off x="781984" y="0"/>
          <a:ext cx="8862491" cy="4077419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6C6FBE-6430-4F9E-B8EB-8FB877A58894}">
      <dsp:nvSpPr>
        <dsp:cNvPr id="0" name=""/>
        <dsp:cNvSpPr/>
      </dsp:nvSpPr>
      <dsp:spPr>
        <a:xfrm>
          <a:off x="3563" y="1223225"/>
          <a:ext cx="2315407" cy="1630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NZ" sz="3200" kern="1200" dirty="0" smtClean="0">
              <a:solidFill>
                <a:schemeClr val="bg2"/>
              </a:solidFill>
            </a:rPr>
            <a:t>Training Data</a:t>
          </a:r>
          <a:endParaRPr lang="en-NZ" sz="3200" kern="1200" dirty="0">
            <a:solidFill>
              <a:schemeClr val="bg2"/>
            </a:solidFill>
          </a:endParaRPr>
        </a:p>
      </dsp:txBody>
      <dsp:txXfrm>
        <a:off x="83180" y="1302842"/>
        <a:ext cx="2156173" cy="1471733"/>
      </dsp:txXfrm>
    </dsp:sp>
    <dsp:sp modelId="{E3529DB2-FD10-40A2-88DF-4C081D22E780}">
      <dsp:nvSpPr>
        <dsp:cNvPr id="0" name=""/>
        <dsp:cNvSpPr/>
      </dsp:nvSpPr>
      <dsp:spPr>
        <a:xfrm>
          <a:off x="2704872" y="1223225"/>
          <a:ext cx="2315407" cy="1630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NZ" sz="3200" kern="1200" dirty="0" smtClean="0">
              <a:solidFill>
                <a:schemeClr val="bg2"/>
              </a:solidFill>
            </a:rPr>
            <a:t>Learning Model</a:t>
          </a:r>
          <a:endParaRPr lang="en-NZ" sz="3200" kern="1200" dirty="0">
            <a:solidFill>
              <a:schemeClr val="bg2"/>
            </a:solidFill>
          </a:endParaRPr>
        </a:p>
      </dsp:txBody>
      <dsp:txXfrm>
        <a:off x="2784489" y="1302842"/>
        <a:ext cx="2156173" cy="1471733"/>
      </dsp:txXfrm>
    </dsp:sp>
    <dsp:sp modelId="{55B77731-FD2C-487A-91EF-584C824CEFBD}">
      <dsp:nvSpPr>
        <dsp:cNvPr id="0" name=""/>
        <dsp:cNvSpPr/>
      </dsp:nvSpPr>
      <dsp:spPr>
        <a:xfrm>
          <a:off x="5406181" y="1223225"/>
          <a:ext cx="2315407" cy="1630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NZ" sz="3200" kern="1200" dirty="0" smtClean="0">
              <a:solidFill>
                <a:schemeClr val="bg2"/>
              </a:solidFill>
            </a:rPr>
            <a:t>Evaluation Function</a:t>
          </a:r>
          <a:endParaRPr lang="en-NZ" sz="3200" kern="1200" dirty="0">
            <a:solidFill>
              <a:schemeClr val="bg2"/>
            </a:solidFill>
          </a:endParaRPr>
        </a:p>
      </dsp:txBody>
      <dsp:txXfrm>
        <a:off x="5485798" y="1302842"/>
        <a:ext cx="2156173" cy="1471733"/>
      </dsp:txXfrm>
    </dsp:sp>
    <dsp:sp modelId="{529A9ABF-EFD3-46A6-BDBB-189952799A27}">
      <dsp:nvSpPr>
        <dsp:cNvPr id="0" name=""/>
        <dsp:cNvSpPr/>
      </dsp:nvSpPr>
      <dsp:spPr>
        <a:xfrm>
          <a:off x="8107489" y="1223225"/>
          <a:ext cx="2315407" cy="1630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NZ" sz="3200" kern="1200" dirty="0" err="1" smtClean="0">
              <a:solidFill>
                <a:schemeClr val="bg2"/>
              </a:solidFill>
            </a:rPr>
            <a:t>ValidationStep</a:t>
          </a:r>
          <a:endParaRPr lang="en-NZ" sz="3200" kern="1200" dirty="0">
            <a:solidFill>
              <a:schemeClr val="bg2"/>
            </a:solidFill>
          </a:endParaRPr>
        </a:p>
      </dsp:txBody>
      <dsp:txXfrm>
        <a:off x="8187106" y="1302842"/>
        <a:ext cx="2156173" cy="14717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2FD8CD-913F-4AA1-8B97-1F52B877C1F9}" type="datetimeFigureOut">
              <a:rPr lang="en-NZ" smtClean="0"/>
              <a:t>1/04/2018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4E5497-D065-4B2E-8010-790DC73F717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50831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Possibly useful: 50 Years of Data Science</a:t>
            </a:r>
          </a:p>
          <a:p>
            <a:r>
              <a:rPr lang="en-NZ" dirty="0" smtClean="0"/>
              <a:t>http://courses.csail.mit.edu/18.337/2015/docs/50YearsDataScience.pdf</a:t>
            </a:r>
          </a:p>
          <a:p>
            <a:endParaRPr lang="en-NZ" dirty="0" smtClean="0"/>
          </a:p>
          <a:p>
            <a:r>
              <a:rPr lang="en-NZ" dirty="0" smtClean="0"/>
              <a:t>Machine</a:t>
            </a:r>
            <a:r>
              <a:rPr lang="en-NZ" baseline="0" dirty="0" smtClean="0"/>
              <a:t> Ethics presentation:</a:t>
            </a:r>
            <a:endParaRPr lang="en-NZ" dirty="0" smtClean="0"/>
          </a:p>
          <a:p>
            <a:r>
              <a:rPr lang="en-NZ" dirty="0" smtClean="0"/>
              <a:t>https://youtu.be/hDgXIUM3Rmw?t=34m37s</a:t>
            </a:r>
          </a:p>
          <a:p>
            <a:endParaRPr lang="en-NZ" dirty="0" smtClean="0"/>
          </a:p>
          <a:p>
            <a:r>
              <a:rPr lang="en-NZ" dirty="0" smtClean="0"/>
              <a:t>I</a:t>
            </a:r>
            <a:r>
              <a:rPr lang="en-NZ" baseline="0" dirty="0" smtClean="0"/>
              <a:t> pulled this together inside of a week, and I’m glad I didn’t have more time because then I would have even more to say!</a:t>
            </a:r>
            <a:endParaRPr lang="en-NZ" dirty="0" smtClean="0"/>
          </a:p>
          <a:p>
            <a:endParaRPr lang="en-NZ" dirty="0" smtClean="0"/>
          </a:p>
          <a:p>
            <a:r>
              <a:rPr lang="en-NZ" dirty="0" smtClean="0"/>
              <a:t>DISCLAIMER: This is a very ambitious talk – Please</a:t>
            </a:r>
            <a:r>
              <a:rPr lang="en-NZ" baseline="0" dirty="0" smtClean="0"/>
              <a:t> ask lots of questions (and interrupt sooner rather than later) if you are confused. I’ll try to make regular stops to check that people are following.</a:t>
            </a:r>
          </a:p>
          <a:p>
            <a:endParaRPr lang="en-NZ" baseline="0" dirty="0" smtClean="0"/>
          </a:p>
          <a:p>
            <a:r>
              <a:rPr lang="en-NZ" baseline="0" dirty="0" smtClean="0"/>
              <a:t>I am committed to the idea that I won’t make it through all of this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171576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This is what a Neural Network looks like</a:t>
            </a:r>
          </a:p>
          <a:p>
            <a:endParaRPr lang="en-NZ" dirty="0" smtClean="0"/>
          </a:p>
          <a:p>
            <a:r>
              <a:rPr lang="en-NZ" dirty="0" smtClean="0"/>
              <a:t>Also called a ‘perceptron’ – think on-off switch</a:t>
            </a:r>
          </a:p>
          <a:p>
            <a:endParaRPr lang="en-NZ" dirty="0" smtClean="0"/>
          </a:p>
          <a:p>
            <a:r>
              <a:rPr lang="en-NZ" dirty="0" smtClean="0"/>
              <a:t>Inputs are numbers, weights are numbers – take</a:t>
            </a:r>
            <a:r>
              <a:rPr lang="en-NZ" baseline="0" dirty="0" smtClean="0"/>
              <a:t> inner product and squash with non-linearity</a:t>
            </a:r>
            <a:endParaRPr lang="en-NZ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11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52040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The inputs are combined with the weights via a dot</a:t>
            </a:r>
            <a:r>
              <a:rPr lang="en-NZ" baseline="0" dirty="0" smtClean="0"/>
              <a:t> product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12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54673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The weighted sum of the inputs is</a:t>
            </a:r>
            <a:r>
              <a:rPr lang="en-NZ" baseline="0" dirty="0" smtClean="0"/>
              <a:t> run through a non-linear function called an ‘activation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13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119963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Activation functions come in</a:t>
            </a:r>
            <a:r>
              <a:rPr lang="en-NZ" baseline="0" dirty="0" smtClean="0"/>
              <a:t> many types, but they are all non-linear and continuous. They are not all smooth, however.</a:t>
            </a:r>
          </a:p>
          <a:p>
            <a:endParaRPr lang="en-NZ" baseline="0" dirty="0" smtClean="0"/>
          </a:p>
          <a:p>
            <a:r>
              <a:rPr lang="en-NZ" baseline="0" dirty="0" smtClean="0"/>
              <a:t>Note the sigmoid function expression (this shows up on the next slide)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14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16881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Here is an example calculation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15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63140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Here are some other activation functions – these are the most common,</a:t>
            </a:r>
            <a:r>
              <a:rPr lang="en-NZ" baseline="0" dirty="0" smtClean="0"/>
              <a:t> but there are others (which tend to be considerably more complex)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16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793159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A decision boundary is the set of points on which the model is indifferent between each of the categories.</a:t>
            </a:r>
          </a:p>
          <a:p>
            <a:endParaRPr lang="en-NZ" dirty="0" smtClean="0"/>
          </a:p>
          <a:p>
            <a:r>
              <a:rPr lang="en-NZ" dirty="0" smtClean="0"/>
              <a:t>Non-linear activation functions give non-linear decision boundaries.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17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606602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For</a:t>
            </a:r>
            <a:r>
              <a:rPr lang="en-NZ" baseline="0" dirty="0" smtClean="0"/>
              <a:t> two outputs, you double the weights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18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96442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The</a:t>
            </a:r>
            <a:r>
              <a:rPr lang="en-NZ" baseline="0" dirty="0" smtClean="0"/>
              <a:t> hidden layer concept is key.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19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352191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ASK FOR QUESTIONS HERE</a:t>
            </a:r>
          </a:p>
          <a:p>
            <a:endParaRPr lang="en-NZ" dirty="0" smtClean="0"/>
          </a:p>
          <a:p>
            <a:r>
              <a:rPr lang="en-NZ" dirty="0" smtClean="0"/>
              <a:t>Hidden</a:t>
            </a:r>
            <a:r>
              <a:rPr lang="en-NZ" baseline="0" dirty="0" smtClean="0"/>
              <a:t> layers can be stacked, with the output of each layer becoming the input of the next – all the way to the output</a:t>
            </a:r>
            <a:endParaRPr lang="en-NZ" dirty="0" smtClean="0"/>
          </a:p>
          <a:p>
            <a:endParaRPr lang="en-NZ" dirty="0" smtClean="0"/>
          </a:p>
          <a:p>
            <a:r>
              <a:rPr lang="en-NZ" dirty="0" smtClean="0"/>
              <a:t>This is called Deep Learning</a:t>
            </a:r>
          </a:p>
          <a:p>
            <a:endParaRPr lang="en-NZ" dirty="0" smtClean="0"/>
          </a:p>
          <a:p>
            <a:r>
              <a:rPr lang="en-NZ" dirty="0" smtClean="0"/>
              <a:t>Step into http://playground.tensorflow.org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20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41626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(Can improve this slide)</a:t>
            </a:r>
          </a:p>
          <a:p>
            <a:endParaRPr lang="en-NZ" dirty="0" smtClean="0"/>
          </a:p>
          <a:p>
            <a:r>
              <a:rPr lang="en-NZ" dirty="0" smtClean="0"/>
              <a:t>I might be about</a:t>
            </a:r>
            <a:r>
              <a:rPr lang="en-NZ" baseline="0" dirty="0" smtClean="0"/>
              <a:t> to expose my ignorance, because I am not a parent – so bear with me</a:t>
            </a:r>
          </a:p>
          <a:p>
            <a:endParaRPr lang="en-NZ" baseline="0" dirty="0" smtClean="0"/>
          </a:p>
          <a:p>
            <a:r>
              <a:rPr lang="en-NZ" baseline="0" dirty="0" smtClean="0"/>
              <a:t>You show the child a bunch of examples, and continually evaluate its progress</a:t>
            </a:r>
          </a:p>
          <a:p>
            <a:endParaRPr lang="en-NZ" baseline="0" dirty="0" smtClean="0"/>
          </a:p>
          <a:p>
            <a:r>
              <a:rPr lang="en-NZ" baseline="0" dirty="0" smtClean="0"/>
              <a:t>Eventually they might hit a block. Usually this happens with a new example doesn’t line up with the concept that the child has formed in their mind. In this case, they can make a mistake – but this is an opportunity to *learn* something new.</a:t>
            </a:r>
          </a:p>
          <a:p>
            <a:endParaRPr lang="en-NZ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115161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Layer types can get considerably more complicated – especially</a:t>
            </a:r>
            <a:r>
              <a:rPr lang="en-NZ" baseline="0" dirty="0" smtClean="0"/>
              <a:t> in image and sequence processing</a:t>
            </a:r>
          </a:p>
          <a:p>
            <a:r>
              <a:rPr lang="en-NZ" baseline="0" dirty="0" smtClean="0"/>
              <a:t>I have only shown a simple example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21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114454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Backpropagation – compute derivatives of the loss at the</a:t>
            </a:r>
            <a:r>
              <a:rPr lang="en-NZ" baseline="0" dirty="0" smtClean="0"/>
              <a:t> forward layers, and propagate back to the input layer</a:t>
            </a:r>
          </a:p>
          <a:p>
            <a:endParaRPr lang="en-NZ" baseline="0" dirty="0" smtClean="0"/>
          </a:p>
          <a:p>
            <a:r>
              <a:rPr lang="en-NZ" dirty="0" smtClean="0"/>
              <a:t>Update</a:t>
            </a:r>
            <a:r>
              <a:rPr lang="en-NZ" baseline="0" dirty="0" smtClean="0"/>
              <a:t> the values of the weights to improve the accuracy of the prediction next time</a:t>
            </a:r>
            <a:endParaRPr lang="en-NZ" dirty="0" smtClean="0"/>
          </a:p>
          <a:p>
            <a:endParaRPr lang="en-NZ" dirty="0" smtClean="0"/>
          </a:p>
          <a:p>
            <a:r>
              <a:rPr lang="en-NZ" dirty="0" smtClean="0"/>
              <a:t>Explain overfitting</a:t>
            </a:r>
          </a:p>
          <a:p>
            <a:endParaRPr lang="en-NZ" dirty="0" smtClean="0"/>
          </a:p>
          <a:p>
            <a:r>
              <a:rPr lang="en-NZ" dirty="0" smtClean="0"/>
              <a:t>Step into http://playground.tensorflow.org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22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770467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This is called Deep Learning</a:t>
            </a:r>
          </a:p>
          <a:p>
            <a:endParaRPr lang="en-NZ" dirty="0" smtClean="0"/>
          </a:p>
          <a:p>
            <a:r>
              <a:rPr lang="en-NZ" dirty="0" smtClean="0"/>
              <a:t>Step into http://playground.tensorflow.org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23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649082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GPU</a:t>
            </a:r>
            <a:r>
              <a:rPr lang="en-NZ" baseline="0" dirty="0" smtClean="0"/>
              <a:t> power might not be a problem in the cloud computing model. If you have a cluster at your disposal, even better!</a:t>
            </a:r>
          </a:p>
          <a:p>
            <a:endParaRPr lang="en-NZ" baseline="0" dirty="0" smtClean="0"/>
          </a:p>
          <a:p>
            <a:r>
              <a:rPr lang="en-NZ" baseline="0" dirty="0" smtClean="0"/>
              <a:t>Also parallelised CPU power can train ‘decent-</a:t>
            </a:r>
            <a:r>
              <a:rPr lang="en-NZ" baseline="0" dirty="0" err="1" smtClean="0"/>
              <a:t>ish</a:t>
            </a:r>
            <a:r>
              <a:rPr lang="en-NZ" baseline="0" dirty="0" smtClean="0"/>
              <a:t>’ networks, just slower</a:t>
            </a:r>
            <a:endParaRPr lang="en-NZ" dirty="0" smtClean="0"/>
          </a:p>
          <a:p>
            <a:endParaRPr lang="en-NZ" dirty="0" smtClean="0"/>
          </a:p>
          <a:p>
            <a:r>
              <a:rPr lang="en-NZ" dirty="0" smtClean="0"/>
              <a:t>Step into http://playground.tensorflow.org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24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115616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This is called Deep Learning</a:t>
            </a:r>
          </a:p>
          <a:p>
            <a:endParaRPr lang="en-NZ" dirty="0" smtClean="0"/>
          </a:p>
          <a:p>
            <a:r>
              <a:rPr lang="en-NZ" dirty="0" smtClean="0"/>
              <a:t>Step into http://playground.tensorflow.org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25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798486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This is called Deep Learning</a:t>
            </a:r>
          </a:p>
          <a:p>
            <a:endParaRPr lang="en-NZ" dirty="0" smtClean="0"/>
          </a:p>
          <a:p>
            <a:r>
              <a:rPr lang="en-NZ" dirty="0" smtClean="0"/>
              <a:t>Step into http://playground.tensorflow.org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26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338471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Neural</a:t>
            </a:r>
            <a:r>
              <a:rPr lang="en-NZ" baseline="0" dirty="0" smtClean="0"/>
              <a:t> Networks also have uses in Time series data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27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239606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In</a:t>
            </a:r>
            <a:r>
              <a:rPr lang="en-NZ" baseline="0" dirty="0" smtClean="0"/>
              <a:t> NLP Deep Learning is used for: Machine Translation, Text Mining/Parsing, Speech to text/Text to speech </a:t>
            </a:r>
            <a:r>
              <a:rPr lang="en-NZ" baseline="0" dirty="0" err="1" smtClean="0"/>
              <a:t>etc</a:t>
            </a:r>
            <a:endParaRPr lang="en-NZ" baseline="0" dirty="0" smtClean="0"/>
          </a:p>
          <a:p>
            <a:endParaRPr lang="en-NZ" baseline="0" dirty="0" smtClean="0"/>
          </a:p>
          <a:p>
            <a:r>
              <a:rPr lang="en-NZ" baseline="0" dirty="0" smtClean="0"/>
              <a:t>Cool paper: https://arxiv.org/pdf/1609.08144.pdf (Google LSTM Translation)</a:t>
            </a:r>
          </a:p>
          <a:p>
            <a:endParaRPr lang="en-NZ" baseline="0" dirty="0" smtClean="0"/>
          </a:p>
          <a:p>
            <a:r>
              <a:rPr lang="en-NZ" baseline="0" dirty="0" smtClean="0"/>
              <a:t>In Machine Vision, Deep Learning is used for Self-Driving Cars, Object Detection </a:t>
            </a:r>
            <a:r>
              <a:rPr lang="en-NZ" baseline="0" dirty="0" err="1" smtClean="0"/>
              <a:t>etc</a:t>
            </a:r>
            <a:r>
              <a:rPr lang="en-NZ" baseline="0" dirty="0" smtClean="0"/>
              <a:t>, Image Captioning, lots of stuff</a:t>
            </a:r>
          </a:p>
          <a:p>
            <a:endParaRPr lang="en-NZ" baseline="0" dirty="0" smtClean="0"/>
          </a:p>
          <a:p>
            <a:r>
              <a:rPr lang="en-NZ" baseline="0" dirty="0" smtClean="0"/>
              <a:t>Deep Learning forms the backbone for the </a:t>
            </a:r>
            <a:r>
              <a:rPr lang="en-NZ" baseline="0" dirty="0" err="1" smtClean="0"/>
              <a:t>youtube</a:t>
            </a:r>
            <a:r>
              <a:rPr lang="en-NZ" baseline="0" dirty="0" smtClean="0"/>
              <a:t> recommendation engine, and probably many others</a:t>
            </a:r>
          </a:p>
          <a:p>
            <a:endParaRPr lang="en-NZ" baseline="0" dirty="0" smtClean="0"/>
          </a:p>
          <a:p>
            <a:r>
              <a:rPr lang="en-NZ" baseline="0" dirty="0" smtClean="0"/>
              <a:t>It can also be used for time series and other sequential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28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21401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In case you don’t know what </a:t>
            </a:r>
            <a:r>
              <a:rPr lang="en-NZ" dirty="0" err="1" smtClean="0"/>
              <a:t>Quora</a:t>
            </a:r>
            <a:r>
              <a:rPr lang="en-NZ" baseline="0" dirty="0" smtClean="0"/>
              <a:t> is:</a:t>
            </a:r>
            <a:endParaRPr lang="en-NZ" dirty="0" smtClean="0"/>
          </a:p>
          <a:p>
            <a:endParaRPr lang="en-NZ" dirty="0" smtClean="0"/>
          </a:p>
          <a:p>
            <a:r>
              <a:rPr lang="en-NZ" dirty="0" err="1" smtClean="0"/>
              <a:t>Quora</a:t>
            </a:r>
            <a:r>
              <a:rPr lang="en-NZ" dirty="0" smtClean="0"/>
              <a:t> Text</a:t>
            </a:r>
            <a:r>
              <a:rPr lang="en-NZ" baseline="0" dirty="0" smtClean="0"/>
              <a:t> Similarity</a:t>
            </a:r>
            <a:endParaRPr lang="en-NZ" dirty="0" smtClean="0"/>
          </a:p>
          <a:p>
            <a:r>
              <a:rPr lang="en-NZ" dirty="0" smtClean="0"/>
              <a:t>https://demos.explosion.ai/similarity/?text1=This%20is%20another%20sentence&amp;text2=How%20fast%20can%20a%20swallow%20eat%3F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29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763503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err="1" smtClean="0"/>
              <a:t>Quora</a:t>
            </a:r>
            <a:r>
              <a:rPr lang="en-NZ" dirty="0" smtClean="0"/>
              <a:t> Text</a:t>
            </a:r>
            <a:r>
              <a:rPr lang="en-NZ" baseline="0" dirty="0" smtClean="0"/>
              <a:t> Similarity</a:t>
            </a:r>
            <a:endParaRPr lang="en-NZ" dirty="0" smtClean="0"/>
          </a:p>
          <a:p>
            <a:r>
              <a:rPr lang="en-NZ" dirty="0" smtClean="0"/>
              <a:t>https://demos.explosion.ai/similarity/?text1=This%20is%20another%20sentence&amp;text2=How%20fast%20can%20a%20swallow%20eat%3F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30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07809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baseline="0" dirty="0" smtClean="0"/>
              <a:t>Fundamental principles include fur, colour, long/short tails, pointy ears</a:t>
            </a:r>
          </a:p>
          <a:p>
            <a:endParaRPr lang="en-NZ" baseline="0" dirty="0" smtClean="0"/>
          </a:p>
          <a:p>
            <a:r>
              <a:rPr lang="en-NZ" baseline="0" dirty="0" smtClean="0"/>
              <a:t>Show examples and have the child make guesses – let them know if they were right or wrong</a:t>
            </a:r>
          </a:p>
          <a:p>
            <a:endParaRPr lang="en-NZ" baseline="0" dirty="0" smtClean="0"/>
          </a:p>
          <a:p>
            <a:r>
              <a:rPr lang="en-NZ" baseline="0" dirty="0" smtClean="0"/>
              <a:t>Evaluate with test – in the test, include pictures the child hasn’t seen before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328290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Generated one character at a time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31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945832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Generated one character at </a:t>
            </a:r>
            <a:r>
              <a:rPr lang="en-NZ" smtClean="0"/>
              <a:t>a time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32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528769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Link to competition</a:t>
            </a:r>
          </a:p>
          <a:p>
            <a:r>
              <a:rPr lang="en-NZ" dirty="0" smtClean="0"/>
              <a:t>https://www.kaggle.com/c/planet-understanding-the-amazon-from-space/data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33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871013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Link to competition</a:t>
            </a:r>
          </a:p>
          <a:p>
            <a:r>
              <a:rPr lang="en-NZ" dirty="0" smtClean="0"/>
              <a:t>https://www.kaggle.com/c/planet-understanding-the-amazon-from-space/data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34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403579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ImageNet –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ImageNet is an image dataset. A collection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tens of millions of images, each tagged with text describing the image contents</a:t>
            </a:r>
            <a:endParaRPr lang="en-NZ" dirty="0" smtClean="0"/>
          </a:p>
          <a:p>
            <a:endParaRPr lang="en-NZ" dirty="0" smtClean="0"/>
          </a:p>
          <a:p>
            <a:r>
              <a:rPr lang="en-NZ" dirty="0" smtClean="0"/>
              <a:t>Link to live image</a:t>
            </a:r>
            <a:r>
              <a:rPr lang="en-NZ" baseline="0" dirty="0" smtClean="0"/>
              <a:t> captioning</a:t>
            </a:r>
            <a:endParaRPr lang="en-NZ" dirty="0" smtClean="0"/>
          </a:p>
          <a:p>
            <a:r>
              <a:rPr lang="en-NZ" dirty="0" smtClean="0"/>
              <a:t>https://www.youtube.com/watch?v=VH8dvaxI9j8&amp;t=1236s</a:t>
            </a:r>
          </a:p>
          <a:p>
            <a:endParaRPr lang="en-NZ" dirty="0" smtClean="0"/>
          </a:p>
          <a:p>
            <a:r>
              <a:rPr lang="en-NZ" dirty="0" smtClean="0"/>
              <a:t>Comparing</a:t>
            </a:r>
            <a:r>
              <a:rPr lang="en-NZ" baseline="0" dirty="0" smtClean="0"/>
              <a:t> human performance to a Convolutional Neural Network</a:t>
            </a:r>
            <a:endParaRPr lang="en-NZ" dirty="0" smtClean="0"/>
          </a:p>
          <a:p>
            <a:r>
              <a:rPr lang="en-NZ" dirty="0" smtClean="0"/>
              <a:t>https://karpathy.github.io/2014/09/02/what-i-learned-from-competing-against-a-convnet-on-imagenet/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35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190882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https://static.googleusercontent.com/media/research.google.com/en//pubs/archive/45530.pdf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36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604800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Explain why you need a</a:t>
            </a:r>
            <a:r>
              <a:rPr lang="en-NZ" baseline="0" dirty="0" smtClean="0"/>
              <a:t> deep learning API:</a:t>
            </a:r>
          </a:p>
          <a:p>
            <a:r>
              <a:rPr lang="en-NZ" baseline="0" dirty="0" smtClean="0"/>
              <a:t>   - To make the most use of parallelism + a GPU if you need one</a:t>
            </a:r>
          </a:p>
          <a:p>
            <a:r>
              <a:rPr lang="en-NZ" baseline="0" dirty="0" smtClean="0"/>
              <a:t>   - Some frameworks provide useful debugging tools (e.g. </a:t>
            </a:r>
            <a:r>
              <a:rPr lang="en-NZ" baseline="0" dirty="0" err="1" smtClean="0"/>
              <a:t>Tensorboard</a:t>
            </a:r>
            <a:r>
              <a:rPr lang="en-NZ" baseline="0" dirty="0" smtClean="0"/>
              <a:t>)</a:t>
            </a:r>
          </a:p>
          <a:p>
            <a:r>
              <a:rPr lang="en-NZ" baseline="0" dirty="0" smtClean="0"/>
              <a:t>   - Deep Learning Models are tedious to write from scratch and highly error prone</a:t>
            </a:r>
          </a:p>
          <a:p>
            <a:endParaRPr lang="en-NZ" baseline="0" dirty="0" smtClean="0"/>
          </a:p>
          <a:p>
            <a:pPr marL="171450" indent="-171450">
              <a:buFontTx/>
              <a:buChar char="-"/>
            </a:pPr>
            <a:r>
              <a:rPr lang="en-NZ" dirty="0" smtClean="0"/>
              <a:t>For R users, I’ve</a:t>
            </a:r>
            <a:r>
              <a:rPr lang="en-NZ" baseline="0" dirty="0" smtClean="0"/>
              <a:t> heard </a:t>
            </a:r>
            <a:r>
              <a:rPr lang="en-NZ" baseline="0" dirty="0" err="1" smtClean="0"/>
              <a:t>Keras</a:t>
            </a:r>
            <a:r>
              <a:rPr lang="en-NZ" baseline="0" dirty="0" smtClean="0"/>
              <a:t> is also popular – </a:t>
            </a:r>
            <a:r>
              <a:rPr lang="en-NZ" baseline="0" dirty="0" err="1" smtClean="0"/>
              <a:t>Keras</a:t>
            </a:r>
            <a:r>
              <a:rPr lang="en-NZ" baseline="0" dirty="0" smtClean="0"/>
              <a:t> is at a higher level than </a:t>
            </a:r>
            <a:r>
              <a:rPr lang="en-NZ" baseline="0" dirty="0" err="1" smtClean="0"/>
              <a:t>TensorFlow</a:t>
            </a:r>
            <a:endParaRPr lang="en-NZ" baseline="0" dirty="0" smtClean="0"/>
          </a:p>
          <a:p>
            <a:pPr marL="171450" indent="-171450">
              <a:buFontTx/>
              <a:buChar char="-"/>
            </a:pPr>
            <a:r>
              <a:rPr lang="en-NZ" baseline="0" dirty="0" smtClean="0"/>
              <a:t>I used a library called </a:t>
            </a:r>
            <a:r>
              <a:rPr lang="en-NZ" baseline="0" dirty="0" err="1" smtClean="0"/>
              <a:t>TFLearn</a:t>
            </a:r>
            <a:r>
              <a:rPr lang="en-NZ" baseline="0" dirty="0" smtClean="0"/>
              <a:t> in place of </a:t>
            </a:r>
            <a:r>
              <a:rPr lang="en-NZ" baseline="0" dirty="0" err="1" smtClean="0"/>
              <a:t>Keras</a:t>
            </a:r>
            <a:r>
              <a:rPr lang="en-NZ" baseline="0" dirty="0" smtClean="0"/>
              <a:t> to make the coding easier</a:t>
            </a:r>
            <a:endParaRPr lang="en-NZ" dirty="0" smtClean="0"/>
          </a:p>
          <a:p>
            <a:endParaRPr lang="en-NZ" dirty="0" smtClean="0"/>
          </a:p>
          <a:p>
            <a:r>
              <a:rPr lang="en-NZ" dirty="0" smtClean="0"/>
              <a:t>Noteworthy are:</a:t>
            </a:r>
            <a:r>
              <a:rPr lang="en-NZ" baseline="0" dirty="0" smtClean="0"/>
              <a:t> </a:t>
            </a:r>
            <a:r>
              <a:rPr lang="en-NZ" baseline="0" dirty="0" err="1" smtClean="0"/>
              <a:t>Caffe</a:t>
            </a:r>
            <a:r>
              <a:rPr lang="en-NZ" baseline="0" dirty="0" smtClean="0"/>
              <a:t>, </a:t>
            </a:r>
            <a:r>
              <a:rPr lang="en-NZ" baseline="0" dirty="0" err="1" smtClean="0"/>
              <a:t>Tensorflow</a:t>
            </a:r>
            <a:r>
              <a:rPr lang="en-NZ" baseline="0" dirty="0" smtClean="0"/>
              <a:t>, </a:t>
            </a:r>
            <a:r>
              <a:rPr lang="en-NZ" baseline="0" dirty="0" err="1" smtClean="0"/>
              <a:t>Theano</a:t>
            </a:r>
            <a:r>
              <a:rPr lang="en-NZ" baseline="0" dirty="0" smtClean="0"/>
              <a:t>, </a:t>
            </a:r>
            <a:r>
              <a:rPr lang="en-NZ" baseline="0" dirty="0" err="1" smtClean="0"/>
              <a:t>Keras</a:t>
            </a:r>
            <a:r>
              <a:rPr lang="en-NZ" baseline="0" dirty="0" smtClean="0"/>
              <a:t> and also CNTK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37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91929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But I will be using </a:t>
            </a:r>
            <a:r>
              <a:rPr lang="en-NZ" dirty="0" err="1" smtClean="0"/>
              <a:t>Tensorflow</a:t>
            </a:r>
            <a:r>
              <a:rPr lang="en-NZ" dirty="0" smtClean="0"/>
              <a:t>:</a:t>
            </a:r>
          </a:p>
          <a:p>
            <a:endParaRPr lang="en-NZ" dirty="0" smtClean="0"/>
          </a:p>
          <a:p>
            <a:pPr marL="171450" indent="-171450">
              <a:buFontTx/>
              <a:buChar char="-"/>
            </a:pPr>
            <a:r>
              <a:rPr lang="en-NZ" baseline="0" dirty="0" smtClean="0"/>
              <a:t>it’s by Google</a:t>
            </a:r>
          </a:p>
          <a:p>
            <a:pPr marL="171450" indent="-171450">
              <a:buFontTx/>
              <a:buChar char="-"/>
            </a:pPr>
            <a:r>
              <a:rPr lang="en-NZ" baseline="0" dirty="0" smtClean="0"/>
              <a:t>It’s native to Python</a:t>
            </a:r>
          </a:p>
          <a:p>
            <a:pPr marL="171450" indent="-171450">
              <a:buFontTx/>
              <a:buChar char="-"/>
            </a:pPr>
            <a:r>
              <a:rPr lang="en-NZ" baseline="0" dirty="0" smtClean="0"/>
              <a:t>Also has an API for R including everything that I’ve run minus </a:t>
            </a:r>
            <a:r>
              <a:rPr lang="en-NZ" baseline="0" dirty="0" err="1" smtClean="0"/>
              <a:t>TFLearn</a:t>
            </a:r>
            <a:endParaRPr lang="en-NZ" baseline="0" dirty="0" smtClean="0"/>
          </a:p>
          <a:p>
            <a:pPr marL="171450" indent="-171450">
              <a:buFontTx/>
              <a:buChar char="-"/>
            </a:pPr>
            <a:r>
              <a:rPr lang="en-NZ" dirty="0" smtClean="0"/>
              <a:t>I’ve tried to install it on a session in the R server, but it didn’t work (I’m not an expert so I just gave up)</a:t>
            </a:r>
          </a:p>
          <a:p>
            <a:pPr marL="171450" indent="-171450">
              <a:buFontTx/>
              <a:buChar char="-"/>
            </a:pPr>
            <a:endParaRPr lang="en-NZ" baseline="0" dirty="0" smtClean="0"/>
          </a:p>
          <a:p>
            <a:pPr marL="0" indent="0">
              <a:buFontTx/>
              <a:buNone/>
            </a:pPr>
            <a:r>
              <a:rPr lang="en-NZ" baseline="0" dirty="0" smtClean="0"/>
              <a:t>Live demonstration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38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404734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But I will be using </a:t>
            </a:r>
            <a:r>
              <a:rPr lang="en-NZ" dirty="0" err="1" smtClean="0"/>
              <a:t>Tensorflow</a:t>
            </a:r>
            <a:r>
              <a:rPr lang="en-NZ" dirty="0" smtClean="0"/>
              <a:t>:</a:t>
            </a:r>
          </a:p>
          <a:p>
            <a:endParaRPr lang="en-NZ" dirty="0" smtClean="0"/>
          </a:p>
          <a:p>
            <a:pPr marL="171450" indent="-171450">
              <a:buFontTx/>
              <a:buChar char="-"/>
            </a:pPr>
            <a:r>
              <a:rPr lang="en-NZ" baseline="0" dirty="0" smtClean="0"/>
              <a:t>it’s by Google</a:t>
            </a:r>
          </a:p>
          <a:p>
            <a:pPr marL="171450" indent="-171450">
              <a:buFontTx/>
              <a:buChar char="-"/>
            </a:pPr>
            <a:r>
              <a:rPr lang="en-NZ" baseline="0" dirty="0" smtClean="0"/>
              <a:t>It’s native to Python</a:t>
            </a:r>
          </a:p>
          <a:p>
            <a:pPr marL="171450" indent="-171450">
              <a:buFontTx/>
              <a:buChar char="-"/>
            </a:pPr>
            <a:r>
              <a:rPr lang="en-NZ" baseline="0" dirty="0" smtClean="0"/>
              <a:t>Also has an API for R including everything that I’ve run minus </a:t>
            </a:r>
            <a:r>
              <a:rPr lang="en-NZ" baseline="0" dirty="0" err="1" smtClean="0"/>
              <a:t>TFLearn</a:t>
            </a:r>
            <a:endParaRPr lang="en-NZ" baseline="0" dirty="0" smtClean="0"/>
          </a:p>
          <a:p>
            <a:pPr marL="171450" indent="-171450">
              <a:buFontTx/>
              <a:buChar char="-"/>
            </a:pPr>
            <a:r>
              <a:rPr lang="en-NZ" dirty="0" smtClean="0"/>
              <a:t>I’ve tried to install it on a session in the R server, but it didn’t work (I’m not an </a:t>
            </a:r>
            <a:r>
              <a:rPr lang="en-NZ" smtClean="0"/>
              <a:t>expert so </a:t>
            </a:r>
            <a:r>
              <a:rPr lang="en-NZ" dirty="0" smtClean="0"/>
              <a:t>I just gave up)</a:t>
            </a:r>
          </a:p>
          <a:p>
            <a:pPr marL="171450" indent="-171450">
              <a:buFontTx/>
              <a:buChar char="-"/>
            </a:pPr>
            <a:endParaRPr lang="en-NZ" baseline="0" dirty="0" smtClean="0"/>
          </a:p>
          <a:p>
            <a:pPr marL="0" indent="0">
              <a:buFontTx/>
              <a:buNone/>
            </a:pPr>
            <a:r>
              <a:rPr lang="en-NZ" baseline="0" dirty="0" smtClean="0"/>
              <a:t>Live demonstration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40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219187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But I will be using </a:t>
            </a:r>
            <a:r>
              <a:rPr lang="en-NZ" dirty="0" err="1" smtClean="0"/>
              <a:t>Tensorflow</a:t>
            </a:r>
            <a:r>
              <a:rPr lang="en-NZ" dirty="0" smtClean="0"/>
              <a:t>:</a:t>
            </a:r>
          </a:p>
          <a:p>
            <a:endParaRPr lang="en-NZ" dirty="0" smtClean="0"/>
          </a:p>
          <a:p>
            <a:pPr marL="171450" indent="-171450">
              <a:buFontTx/>
              <a:buChar char="-"/>
            </a:pPr>
            <a:r>
              <a:rPr lang="en-NZ" baseline="0" dirty="0" smtClean="0"/>
              <a:t>it’s by Google</a:t>
            </a:r>
          </a:p>
          <a:p>
            <a:pPr marL="171450" indent="-171450">
              <a:buFontTx/>
              <a:buChar char="-"/>
            </a:pPr>
            <a:r>
              <a:rPr lang="en-NZ" baseline="0" dirty="0" smtClean="0"/>
              <a:t>It’s native to Python</a:t>
            </a:r>
          </a:p>
          <a:p>
            <a:pPr marL="171450" indent="-171450">
              <a:buFontTx/>
              <a:buChar char="-"/>
            </a:pPr>
            <a:r>
              <a:rPr lang="en-NZ" baseline="0" dirty="0" smtClean="0"/>
              <a:t>Also has an API for R including everything that I’ve run minus </a:t>
            </a:r>
            <a:r>
              <a:rPr lang="en-NZ" baseline="0" dirty="0" err="1" smtClean="0"/>
              <a:t>TFLearn</a:t>
            </a:r>
            <a:endParaRPr lang="en-NZ" baseline="0" dirty="0" smtClean="0"/>
          </a:p>
          <a:p>
            <a:pPr marL="171450" indent="-171450">
              <a:buFontTx/>
              <a:buChar char="-"/>
            </a:pPr>
            <a:r>
              <a:rPr lang="en-NZ" dirty="0" smtClean="0"/>
              <a:t>I’ve tried to install it on a session in the R server, but it didn’t work (I’m not an expert so I just gave up)</a:t>
            </a:r>
          </a:p>
          <a:p>
            <a:pPr marL="171450" indent="-171450">
              <a:buFontTx/>
              <a:buChar char="-"/>
            </a:pPr>
            <a:endParaRPr lang="en-NZ" baseline="0" dirty="0" smtClean="0"/>
          </a:p>
          <a:p>
            <a:pPr marL="0" indent="0">
              <a:buFontTx/>
              <a:buNone/>
            </a:pPr>
            <a:r>
              <a:rPr lang="en-NZ" baseline="0" dirty="0" smtClean="0"/>
              <a:t>Live demonstration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41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46317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dirty="0" smtClean="0"/>
              <a:t>In machine learning, we approach the problem of teaching the computer in much the same way</a:t>
            </a:r>
            <a:r>
              <a:rPr lang="en-NZ" baseline="0" dirty="0" smtClean="0"/>
              <a:t> with some added mathematical rigor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baseline="0" dirty="0" smtClean="0"/>
              <a:t>(</a:t>
            </a:r>
            <a:r>
              <a:rPr lang="en-NZ" baseline="0" dirty="0" err="1" smtClean="0"/>
              <a:t>kinda</a:t>
            </a:r>
            <a:r>
              <a:rPr lang="en-NZ" baseline="0" dirty="0" smtClean="0"/>
              <a:t> rough, but it’ll do for now)</a:t>
            </a:r>
            <a:endParaRPr lang="en-NZ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896168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A sample</a:t>
            </a:r>
            <a:r>
              <a:rPr lang="en-NZ" baseline="0" dirty="0" smtClean="0"/>
              <a:t> of the images – each image is 28x28 pixels, with pixel values that range from 0 to 1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42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276261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Not exactly true – under the hood in my example the values are scaled between</a:t>
            </a:r>
            <a:r>
              <a:rPr lang="en-NZ" baseline="0" dirty="0" smtClean="0"/>
              <a:t> 0 and 1 but you get the idea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43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507118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A sample</a:t>
            </a:r>
            <a:r>
              <a:rPr lang="en-NZ" baseline="0" dirty="0" smtClean="0"/>
              <a:t> of the images – each image is 28x28 pixels, with pixel values that range from 0 to 1</a:t>
            </a:r>
          </a:p>
          <a:p>
            <a:endParaRPr lang="en-NZ" baseline="0" dirty="0" smtClean="0"/>
          </a:p>
          <a:p>
            <a:r>
              <a:rPr lang="en-NZ" baseline="0" dirty="0" smtClean="0"/>
              <a:t>Talk about computational graph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44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715908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Can also view computational</a:t>
            </a:r>
            <a:r>
              <a:rPr lang="en-NZ" baseline="0" dirty="0" smtClean="0"/>
              <a:t> graph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45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841866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Can visualise the training</a:t>
            </a:r>
            <a:r>
              <a:rPr lang="en-NZ" baseline="0" dirty="0" smtClean="0"/>
              <a:t> process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46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099216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Can visualise the training</a:t>
            </a:r>
            <a:r>
              <a:rPr lang="en-NZ" baseline="0" dirty="0" smtClean="0"/>
              <a:t> process – here are a bunch of models I’ve trained earlier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47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638649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Just emphasize that the distribution is uneven in the</a:t>
            </a:r>
            <a:r>
              <a:rPr lang="en-NZ" baseline="0" dirty="0" smtClean="0"/>
              <a:t> test set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48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365204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Left</a:t>
            </a:r>
            <a:r>
              <a:rPr lang="en-NZ" baseline="0" dirty="0" smtClean="0"/>
              <a:t> image = perfect model</a:t>
            </a:r>
          </a:p>
          <a:p>
            <a:r>
              <a:rPr lang="en-NZ" dirty="0" smtClean="0"/>
              <a:t>Right</a:t>
            </a:r>
            <a:r>
              <a:rPr lang="en-NZ" baseline="0" dirty="0" smtClean="0"/>
              <a:t> image = bad net result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49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757889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This is</a:t>
            </a:r>
            <a:r>
              <a:rPr lang="en-NZ" baseline="0" dirty="0" smtClean="0"/>
              <a:t> the number of misclassifications in each bucket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50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765359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We can skip to the end and have</a:t>
            </a:r>
            <a:r>
              <a:rPr lang="en-NZ" baseline="0" dirty="0" smtClean="0"/>
              <a:t> questions now, or I have another example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51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03145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Supervised learning = when you have labelled training data</a:t>
            </a:r>
          </a:p>
          <a:p>
            <a:endParaRPr lang="en-NZ" dirty="0" smtClean="0"/>
          </a:p>
          <a:p>
            <a:r>
              <a:rPr lang="en-NZ" dirty="0" smtClean="0"/>
              <a:t>https://www.twitch.tv/sentdex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867504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52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053998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A sample</a:t>
            </a:r>
            <a:r>
              <a:rPr lang="en-NZ" baseline="0" dirty="0" smtClean="0"/>
              <a:t> of the images – each image is 28x28 pixels, with pixel values that range from 0 to 1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53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4105753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A sample</a:t>
            </a:r>
            <a:r>
              <a:rPr lang="en-NZ" baseline="0" dirty="0" smtClean="0"/>
              <a:t> of the images – each image is 28x28 pixels, with pixel values that range from 0 to 1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54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842925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55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286695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56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469974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This time the computational</a:t>
            </a:r>
            <a:r>
              <a:rPr lang="en-NZ" baseline="0" dirty="0" smtClean="0"/>
              <a:t> graph is more complicated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57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8918246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Blue =</a:t>
            </a:r>
            <a:r>
              <a:rPr lang="en-NZ" baseline="0" dirty="0" smtClean="0"/>
              <a:t> </a:t>
            </a:r>
            <a:r>
              <a:rPr lang="en-NZ" baseline="0" dirty="0" err="1" smtClean="0"/>
              <a:t>convnet</a:t>
            </a:r>
            <a:endParaRPr lang="en-NZ" baseline="0" dirty="0" smtClean="0"/>
          </a:p>
          <a:p>
            <a:r>
              <a:rPr lang="en-NZ" baseline="0" dirty="0" smtClean="0"/>
              <a:t>Orange = </a:t>
            </a:r>
            <a:r>
              <a:rPr lang="en-NZ" baseline="0" dirty="0" err="1" smtClean="0"/>
              <a:t>badnet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58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9551396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Left</a:t>
            </a:r>
            <a:r>
              <a:rPr lang="en-NZ" baseline="0" dirty="0" smtClean="0"/>
              <a:t> image = bad net model</a:t>
            </a:r>
          </a:p>
          <a:p>
            <a:r>
              <a:rPr lang="en-NZ" dirty="0" smtClean="0"/>
              <a:t>Right</a:t>
            </a:r>
            <a:r>
              <a:rPr lang="en-NZ" baseline="0" dirty="0" smtClean="0"/>
              <a:t> image = conv net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59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5030430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Left</a:t>
            </a:r>
            <a:r>
              <a:rPr lang="en-NZ" baseline="0" dirty="0" smtClean="0"/>
              <a:t> image = bad net misclassification error</a:t>
            </a:r>
          </a:p>
          <a:p>
            <a:r>
              <a:rPr lang="en-NZ" dirty="0" smtClean="0"/>
              <a:t>Right</a:t>
            </a:r>
            <a:r>
              <a:rPr lang="en-NZ" baseline="0" dirty="0" smtClean="0"/>
              <a:t> image = conv net result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60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679437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Final result – the validation error of this model was 99.0% - the state of the art (I hear) is 99.7%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61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51069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Unsupervised Learning = when you have unlabelled training data</a:t>
            </a:r>
          </a:p>
          <a:p>
            <a:endParaRPr lang="en-NZ" dirty="0" smtClean="0"/>
          </a:p>
          <a:p>
            <a:r>
              <a:rPr lang="en-NZ" dirty="0" smtClean="0"/>
              <a:t>Examples include clustering of various kinds – can be</a:t>
            </a:r>
            <a:r>
              <a:rPr lang="en-NZ" baseline="0" dirty="0" smtClean="0"/>
              <a:t> tough to get working well</a:t>
            </a:r>
          </a:p>
          <a:p>
            <a:endParaRPr lang="en-NZ" baseline="0" dirty="0" smtClean="0"/>
          </a:p>
          <a:p>
            <a:r>
              <a:rPr lang="en-NZ" dirty="0" smtClean="0"/>
              <a:t>T-SNE</a:t>
            </a:r>
            <a:r>
              <a:rPr lang="en-NZ" baseline="0" dirty="0" smtClean="0"/>
              <a:t> clustering example: </a:t>
            </a:r>
            <a:r>
              <a:rPr lang="en-NZ" dirty="0" smtClean="0"/>
              <a:t>https://cs.stanford.edu/people/karpathy/cnnembed/cnn_embed_6k.jpg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020386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Thank you very much</a:t>
            </a:r>
          </a:p>
          <a:p>
            <a:endParaRPr lang="en-NZ" dirty="0" smtClean="0"/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62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6319283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Thank you very much</a:t>
            </a:r>
          </a:p>
          <a:p>
            <a:endParaRPr lang="en-NZ" dirty="0" smtClean="0"/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63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1374027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Thank you very much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64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05704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Unsupervised Learning = when you have unlabelled training data</a:t>
            </a:r>
          </a:p>
          <a:p>
            <a:endParaRPr lang="en-NZ" dirty="0" smtClean="0"/>
          </a:p>
          <a:p>
            <a:r>
              <a:rPr lang="en-NZ" dirty="0" smtClean="0"/>
              <a:t>Examples include clustering of various kinds</a:t>
            </a:r>
          </a:p>
          <a:p>
            <a:endParaRPr lang="en-NZ" dirty="0" smtClean="0"/>
          </a:p>
          <a:p>
            <a:r>
              <a:rPr lang="en-NZ" dirty="0" err="1" smtClean="0"/>
              <a:t>MarI</a:t>
            </a:r>
            <a:r>
              <a:rPr lang="en-NZ" dirty="0" smtClean="0"/>
              <a:t>/O video:</a:t>
            </a:r>
            <a:r>
              <a:rPr lang="en-NZ" baseline="0" dirty="0" smtClean="0"/>
              <a:t> </a:t>
            </a:r>
            <a:r>
              <a:rPr lang="en-NZ" dirty="0" smtClean="0"/>
              <a:t>https://www.youtube.com/watch?v=qv6UVOQ0F44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98856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In supervised</a:t>
            </a:r>
            <a:r>
              <a:rPr lang="en-NZ" baseline="0" dirty="0" smtClean="0"/>
              <a:t> learning, the training data is ‘labelled’ with information that can be used for evaluation</a:t>
            </a:r>
          </a:p>
          <a:p>
            <a:endParaRPr lang="en-NZ" baseline="0" dirty="0" smtClean="0"/>
          </a:p>
          <a:p>
            <a:r>
              <a:rPr lang="en-NZ" baseline="0" dirty="0" smtClean="0"/>
              <a:t>In unsupervised learning, the evaluation step is performed using a general principle that doesn’t require looking at the true values in the data</a:t>
            </a:r>
          </a:p>
          <a:p>
            <a:endParaRPr lang="en-NZ" baseline="0" dirty="0" smtClean="0"/>
          </a:p>
          <a:p>
            <a:r>
              <a:rPr lang="en-NZ" baseline="0" dirty="0" smtClean="0"/>
              <a:t>In reinforcement learning, the evaluation step is extracted from a system that rewards or penalises the learning algorithm on the fly</a:t>
            </a:r>
          </a:p>
          <a:p>
            <a:endParaRPr lang="en-NZ" baseline="0" dirty="0" smtClean="0"/>
          </a:p>
          <a:p>
            <a:r>
              <a:rPr lang="en-NZ" baseline="0" dirty="0" smtClean="0"/>
              <a:t>- So how do we perform the learning task? This is done using a model.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56502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NB:</a:t>
            </a:r>
            <a:r>
              <a:rPr lang="en-NZ" baseline="0" dirty="0" smtClean="0"/>
              <a:t> Each neuron in the human brain is a complex dynamical system. The ‘Artificial Neural Network’ (so-called) is a big simplification of the actual brain.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10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50590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D06B-B119-4220-A658-144EAC86719D}" type="datetime1">
              <a:rPr lang="en-NZ" smtClean="0"/>
              <a:t>1/04/2018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92597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E84EE-AB19-4DAC-B984-BCD93E12B294}" type="datetime1">
              <a:rPr lang="en-NZ" smtClean="0"/>
              <a:t>1/04/2018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00136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14BFB-0817-449A-A3AC-405729D3DAC9}" type="datetime1">
              <a:rPr lang="en-NZ" smtClean="0"/>
              <a:t>1/04/2018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48412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32B67-61A3-48AA-9A1B-8A77301C0E06}" type="datetime1">
              <a:rPr lang="en-NZ" smtClean="0"/>
              <a:t>1/04/2018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6426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42125-403E-4024-8CF1-E0D8A9B8F7F0}" type="datetime1">
              <a:rPr lang="en-NZ" smtClean="0"/>
              <a:t>1/04/2018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344118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BBF48-E55B-4FE1-B8F1-CA1675442840}" type="datetime1">
              <a:rPr lang="en-NZ" smtClean="0"/>
              <a:t>1/04/2018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451221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B760B-6E4D-4BFE-AB19-33CAED8A5A30}" type="datetime1">
              <a:rPr lang="en-NZ" smtClean="0"/>
              <a:t>1/04/2018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28875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F1BCB-2FAD-4624-8FC0-B87BE8FE859D}" type="datetime1">
              <a:rPr lang="en-NZ" smtClean="0"/>
              <a:t>1/04/2018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260387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E2A17B66-188C-40BD-B283-AA2F491DFFF0}" type="datetime1">
              <a:rPr lang="en-NZ" smtClean="0"/>
              <a:t>1/04/2018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30007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3BFAA-799C-45F4-A2C8-09932C4AA9AD}" type="datetime1">
              <a:rPr lang="en-NZ" smtClean="0"/>
              <a:t>1/04/2018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11226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32B13-0FE4-4527-BFF5-ECA7542F2623}" type="datetime1">
              <a:rPr lang="en-NZ" smtClean="0"/>
              <a:t>1/04/2018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98865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32382-0EC3-46B9-9471-3FCD06DB38FD}" type="datetime1">
              <a:rPr lang="en-NZ" smtClean="0"/>
              <a:t>1/04/2018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4220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C5629-8ABA-4EA0-9B17-094CEA69565C}" type="datetime1">
              <a:rPr lang="en-NZ" smtClean="0"/>
              <a:t>1/04/2018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71560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2294-C937-42B3-86AE-0461E76740DD}" type="datetime1">
              <a:rPr lang="en-NZ" smtClean="0"/>
              <a:t>1/04/2018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55117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B35B8-8B4D-4710-AD3A-832E15744E90}" type="datetime1">
              <a:rPr lang="en-NZ" smtClean="0"/>
              <a:t>1/04/2018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77586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B4CB7-C752-4631-BE9F-1DBE86AD821B}" type="datetime1">
              <a:rPr lang="en-NZ" smtClean="0"/>
              <a:t>1/04/2018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53075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0B2FB-B9D5-43EA-A2EA-CD443C65A0DB}" type="datetime1">
              <a:rPr lang="en-NZ" smtClean="0"/>
              <a:t>1/04/2018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26121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F2E8A-8D12-4384-B2FC-17077AFBED9F}" type="datetime1">
              <a:rPr lang="en-NZ" smtClean="0"/>
              <a:t>1/04/2018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847629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9.08144.pdf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slide" Target="slide6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" TargetMode="External"/><Relationship Id="rId7" Type="http://schemas.openxmlformats.org/officeDocument/2006/relationships/hyperlink" Target="https://www.youtube.com/watch?v=vq2nnJ4g6N0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" TargetMode="External"/><Relationship Id="rId5" Type="http://schemas.openxmlformats.org/officeDocument/2006/relationships/hyperlink" Target="https://keras.io/" TargetMode="External"/><Relationship Id="rId4" Type="http://schemas.openxmlformats.org/officeDocument/2006/relationships/hyperlink" Target="http://tflearn.org/" TargetMode="Externa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l4X-kZjl1gs&amp;t=1528s" TargetMode="External"/><Relationship Id="rId3" Type="http://schemas.openxmlformats.org/officeDocument/2006/relationships/hyperlink" Target="https://medium.com/@ageitgey/machine-learning-is-fun-part-3-deep-learning-and-convolutional-neural-networks-f40359318721" TargetMode="External"/><Relationship Id="rId7" Type="http://schemas.openxmlformats.org/officeDocument/2006/relationships/hyperlink" Target="https://karpathy.github.io/2015/05/21/rnn-effectiveness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mos.explosion.ai/similarity/?text1=This%20is%20another%20sentence&amp;text2=How%20fast%20can%20a%20swallow%20eat?" TargetMode="External"/><Relationship Id="rId5" Type="http://schemas.openxmlformats.org/officeDocument/2006/relationships/hyperlink" Target="https://www.youtube.com/watch?v=hDgXIUM3Rmw" TargetMode="External"/><Relationship Id="rId10" Type="http://schemas.openxmlformats.org/officeDocument/2006/relationships/hyperlink" Target="https://www.youtube.com/watch?v=Qy0oEkCZkBI&amp;list=PLlJy-eBtNFt4CSVWYqscHDdP58M3zFHIG" TargetMode="External"/><Relationship Id="rId4" Type="http://schemas.openxmlformats.org/officeDocument/2006/relationships/hyperlink" Target="http://www.wildml.com/2015/11/understanding-convolutional-neural-networks-for-nlp/" TargetMode="External"/><Relationship Id="rId9" Type="http://schemas.openxmlformats.org/officeDocument/2006/relationships/hyperlink" Target="https://www.youtube.com/watch?v=qv6UVOQ0F44&amp;t=123s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675" y="2733709"/>
            <a:ext cx="8757781" cy="1373070"/>
          </a:xfrm>
        </p:spPr>
        <p:txBody>
          <a:bodyPr/>
          <a:lstStyle/>
          <a:p>
            <a:r>
              <a:rPr lang="en-US" dirty="0" smtClean="0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Deep Learning in </a:t>
            </a:r>
            <a:r>
              <a:rPr lang="en-US" dirty="0" err="1" smtClean="0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TensorFlow</a:t>
            </a:r>
            <a:endParaRPr lang="en-US" dirty="0" smtClean="0">
              <a:solidFill>
                <a:schemeClr val="bg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2463961"/>
          </a:xfrm>
        </p:spPr>
        <p:txBody>
          <a:bodyPr>
            <a:normAutofit/>
          </a:bodyPr>
          <a:lstStyle/>
          <a:p>
            <a:r>
              <a:rPr lang="en-NZ" sz="3000" dirty="0" smtClean="0"/>
              <a:t>Caleb Moses</a:t>
            </a:r>
          </a:p>
          <a:p>
            <a:endParaRPr lang="en-NZ" sz="3000" dirty="0"/>
          </a:p>
          <a:p>
            <a:endParaRPr lang="en-NZ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1</a:t>
            </a:fld>
            <a:endParaRPr lang="en-NZ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90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Intro to Neural Networks: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114169"/>
          </a:xfrm>
        </p:spPr>
        <p:txBody>
          <a:bodyPr>
            <a:normAutofit/>
          </a:bodyPr>
          <a:lstStyle/>
          <a:p>
            <a:r>
              <a:rPr lang="en-NZ" sz="2800" dirty="0" smtClean="0"/>
              <a:t>A Neural Network is but one example of a learning model – there are </a:t>
            </a:r>
            <a:r>
              <a:rPr lang="en-NZ" sz="2800" i="1" dirty="0" smtClean="0"/>
              <a:t>many </a:t>
            </a:r>
            <a:r>
              <a:rPr lang="en-NZ" sz="2800" dirty="0" smtClean="0"/>
              <a:t>others</a:t>
            </a:r>
          </a:p>
          <a:p>
            <a:endParaRPr lang="en-NZ" sz="2800" dirty="0"/>
          </a:p>
          <a:p>
            <a:r>
              <a:rPr lang="en-NZ" sz="2800" dirty="0" smtClean="0"/>
              <a:t>Neural Networks are ‘loosely’ modelled after the connections of the human brain</a:t>
            </a:r>
          </a:p>
          <a:p>
            <a:endParaRPr lang="en-NZ" sz="2800" dirty="0"/>
          </a:p>
          <a:p>
            <a:r>
              <a:rPr lang="en-NZ" sz="2800" dirty="0" smtClean="0"/>
              <a:t>It is particularly suited to image + sequential data including language processing and time series</a:t>
            </a:r>
          </a:p>
          <a:p>
            <a:endParaRPr lang="en-NZ" sz="2800" dirty="0"/>
          </a:p>
          <a:p>
            <a:endParaRPr lang="en-NZ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10</a:t>
            </a:fld>
            <a:endParaRPr lang="en-NZ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91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The Single Neuron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11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9283" t="31371" r="45260" b="22461"/>
          <a:stretch/>
        </p:blipFill>
        <p:spPr>
          <a:xfrm>
            <a:off x="3099837" y="2087030"/>
            <a:ext cx="5303905" cy="460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5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The Single Neuron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12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774" t="31154" r="28750" b="23421"/>
          <a:stretch/>
        </p:blipFill>
        <p:spPr>
          <a:xfrm>
            <a:off x="680321" y="2149989"/>
            <a:ext cx="10116307" cy="454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3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The Single Neuron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13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450" t="31316" r="29505" b="23988"/>
          <a:stretch/>
        </p:blipFill>
        <p:spPr>
          <a:xfrm>
            <a:off x="792865" y="2166424"/>
            <a:ext cx="9843867" cy="437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56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Activation Function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14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476" t="31397" r="28911" b="22935"/>
          <a:stretch/>
        </p:blipFill>
        <p:spPr>
          <a:xfrm>
            <a:off x="1102355" y="2208628"/>
            <a:ext cx="9613861" cy="439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45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Example Calculation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15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855" t="31235" r="29613" b="23664"/>
          <a:stretch/>
        </p:blipFill>
        <p:spPr>
          <a:xfrm>
            <a:off x="680321" y="2007312"/>
            <a:ext cx="10311618" cy="473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1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Common Activation Functions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16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800" t="36093" r="30585" b="36134"/>
          <a:stretch/>
        </p:blipFill>
        <p:spPr>
          <a:xfrm>
            <a:off x="680321" y="2616591"/>
            <a:ext cx="10849634" cy="310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Why Use Nonlinear Activation Functions?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17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2897" t="44514" r="46725" b="31032"/>
          <a:stretch/>
        </p:blipFill>
        <p:spPr>
          <a:xfrm>
            <a:off x="783896" y="2278966"/>
            <a:ext cx="10522634" cy="424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9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Multiple Outputs are Possible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18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5353" t="31073" r="40571" b="32166"/>
          <a:stretch/>
        </p:blipFill>
        <p:spPr>
          <a:xfrm>
            <a:off x="3530992" y="2149738"/>
            <a:ext cx="4459458" cy="453944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819650" y="3362325"/>
            <a:ext cx="1728000" cy="1771650"/>
          </a:xfrm>
          <a:prstGeom prst="straightConnector1">
            <a:avLst/>
          </a:prstGeom>
          <a:ln w="28575">
            <a:solidFill>
              <a:srgbClr val="839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97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Hidden Layers are Useful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19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7620" t="35444" r="30099" b="29738"/>
          <a:stretch/>
        </p:blipFill>
        <p:spPr>
          <a:xfrm>
            <a:off x="3179298" y="2288987"/>
            <a:ext cx="5894364" cy="423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7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chemeClr val="bg2"/>
                </a:solidFill>
              </a:rPr>
              <a:t>Overview</a:t>
            </a:r>
            <a:endParaRPr lang="en-NZ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NZ" sz="2800" dirty="0" smtClean="0"/>
              <a:t>Machine Learning</a:t>
            </a:r>
          </a:p>
          <a:p>
            <a:endParaRPr lang="en-NZ" sz="2800" dirty="0" smtClean="0"/>
          </a:p>
          <a:p>
            <a:r>
              <a:rPr lang="en-NZ" sz="2800" dirty="0" smtClean="0"/>
              <a:t>Neural Networks and Deep Learning</a:t>
            </a:r>
          </a:p>
          <a:p>
            <a:endParaRPr lang="en-NZ" sz="2800" dirty="0" smtClean="0"/>
          </a:p>
          <a:p>
            <a:r>
              <a:rPr lang="en-NZ" sz="2800" dirty="0" smtClean="0"/>
              <a:t>Intro to </a:t>
            </a:r>
            <a:r>
              <a:rPr lang="en-NZ" sz="2800" dirty="0" err="1" smtClean="0"/>
              <a:t>TensorFlow</a:t>
            </a:r>
            <a:endParaRPr lang="en-NZ" sz="2800" dirty="0" smtClean="0"/>
          </a:p>
          <a:p>
            <a:endParaRPr lang="en-NZ" sz="2800" dirty="0" smtClean="0"/>
          </a:p>
          <a:p>
            <a:r>
              <a:rPr lang="en-NZ" sz="2800" dirty="0" smtClean="0"/>
              <a:t>Reading Digits from 0-9</a:t>
            </a:r>
            <a:endParaRPr lang="en-NZ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2</a:t>
            </a:fld>
            <a:endParaRPr lang="en-NZ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12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Multiple Hidden Layers = Deep Learning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20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5366" t="34960" r="30315" b="28117"/>
          <a:stretch/>
        </p:blipFill>
        <p:spPr>
          <a:xfrm>
            <a:off x="2092717" y="2140961"/>
            <a:ext cx="8201465" cy="455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9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>
                <a:solidFill>
                  <a:schemeClr val="bg2"/>
                </a:solidFill>
              </a:rPr>
              <a:t>Neural Networks are like </a:t>
            </a:r>
            <a:r>
              <a:rPr lang="en-NZ" sz="3200" dirty="0" smtClean="0">
                <a:solidFill>
                  <a:schemeClr val="bg2"/>
                </a:solidFill>
              </a:rPr>
              <a:t>Lego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097742"/>
            <a:ext cx="4698358" cy="4530164"/>
          </a:xfrm>
        </p:spPr>
        <p:txBody>
          <a:bodyPr>
            <a:noAutofit/>
          </a:bodyPr>
          <a:lstStyle/>
          <a:p>
            <a:endParaRPr lang="en-NZ" sz="800" dirty="0" smtClean="0"/>
          </a:p>
          <a:p>
            <a:r>
              <a:rPr lang="en-NZ" sz="2800" dirty="0" smtClean="0"/>
              <a:t>The </a:t>
            </a:r>
            <a:r>
              <a:rPr lang="en-NZ" sz="2800" dirty="0"/>
              <a:t>parts are:</a:t>
            </a:r>
          </a:p>
          <a:p>
            <a:pPr lvl="1"/>
            <a:r>
              <a:rPr lang="en-NZ" sz="2800" dirty="0"/>
              <a:t>Activation functions</a:t>
            </a:r>
          </a:p>
          <a:p>
            <a:pPr lvl="1"/>
            <a:r>
              <a:rPr lang="en-NZ" sz="2800" dirty="0"/>
              <a:t>Layer types</a:t>
            </a:r>
          </a:p>
          <a:p>
            <a:pPr lvl="1"/>
            <a:r>
              <a:rPr lang="en-NZ" sz="2800" dirty="0" smtClean="0"/>
              <a:t>Architectures</a:t>
            </a:r>
            <a:endParaRPr lang="en-NZ" sz="2800" dirty="0"/>
          </a:p>
          <a:p>
            <a:endParaRPr lang="en-NZ" sz="800" dirty="0" smtClean="0"/>
          </a:p>
          <a:p>
            <a:r>
              <a:rPr lang="en-NZ" sz="2800" dirty="0" smtClean="0"/>
              <a:t>The weights and biases are the parameters of the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NZ" dirty="0" smtClean="0">
              <a:solidFill>
                <a:schemeClr val="bg2"/>
              </a:solidFill>
            </a:endParaRPr>
          </a:p>
          <a:p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3074" name="Picture 2" descr="https://assets.wired.com/photos/w_1390,h_782/wp-content/uploads/2016/12/LegosHP-123217493-600x338-e1481829233872.jp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2" r="14489"/>
          <a:stretch/>
        </p:blipFill>
        <p:spPr bwMode="auto">
          <a:xfrm>
            <a:off x="6108700" y="2636180"/>
            <a:ext cx="4620755" cy="348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How to train?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2"/>
            <a:ext cx="4698358" cy="4291033"/>
          </a:xfrm>
        </p:spPr>
        <p:txBody>
          <a:bodyPr>
            <a:noAutofit/>
          </a:bodyPr>
          <a:lstStyle/>
          <a:p>
            <a:r>
              <a:rPr lang="en-NZ" sz="2800" dirty="0" smtClean="0"/>
              <a:t>Deep Learning models are trained via a process called </a:t>
            </a:r>
            <a:r>
              <a:rPr lang="en-NZ" sz="2800" dirty="0" smtClean="0">
                <a:solidFill>
                  <a:schemeClr val="accent1"/>
                </a:solidFill>
              </a:rPr>
              <a:t>backpropagation</a:t>
            </a:r>
          </a:p>
          <a:p>
            <a:endParaRPr lang="en-NZ" sz="1200" dirty="0" smtClean="0"/>
          </a:p>
          <a:p>
            <a:r>
              <a:rPr lang="en-NZ" sz="2800" dirty="0" smtClean="0"/>
              <a:t>A </a:t>
            </a:r>
            <a:r>
              <a:rPr lang="en-NZ" sz="2800" dirty="0" smtClean="0">
                <a:solidFill>
                  <a:schemeClr val="accent1"/>
                </a:solidFill>
              </a:rPr>
              <a:t>loss function </a:t>
            </a:r>
            <a:r>
              <a:rPr lang="en-NZ" sz="2800" dirty="0" smtClean="0"/>
              <a:t>assesses the performance of the model on sample data</a:t>
            </a:r>
          </a:p>
          <a:p>
            <a:endParaRPr lang="en-NZ" sz="1200" dirty="0"/>
          </a:p>
          <a:p>
            <a:r>
              <a:rPr lang="en-NZ" sz="2800" dirty="0" smtClean="0">
                <a:solidFill>
                  <a:schemeClr val="accent1"/>
                </a:solidFill>
              </a:rPr>
              <a:t>Overfitting</a:t>
            </a:r>
            <a:r>
              <a:rPr lang="en-NZ" sz="2800" dirty="0" smtClean="0"/>
              <a:t> is an issue</a:t>
            </a:r>
            <a:endParaRPr lang="en-NZ" sz="2800" dirty="0"/>
          </a:p>
          <a:p>
            <a:endParaRPr lang="en-NZ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NZ" dirty="0" smtClean="0">
              <a:solidFill>
                <a:schemeClr val="bg2"/>
              </a:solidFill>
            </a:endParaRPr>
          </a:p>
          <a:p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37620" t="35444" r="30099" b="29738"/>
          <a:stretch/>
        </p:blipFill>
        <p:spPr>
          <a:xfrm>
            <a:off x="5832889" y="2336872"/>
            <a:ext cx="5358572" cy="385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16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Rationale For Deep Learning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2800" dirty="0"/>
              <a:t>Modular</a:t>
            </a:r>
            <a:endParaRPr lang="en-NZ" sz="2800" dirty="0" smtClean="0"/>
          </a:p>
          <a:p>
            <a:endParaRPr lang="en-NZ" sz="2800" dirty="0"/>
          </a:p>
          <a:p>
            <a:r>
              <a:rPr lang="en-NZ" sz="2800" dirty="0" smtClean="0"/>
              <a:t>Highly parallelisable</a:t>
            </a:r>
          </a:p>
          <a:p>
            <a:endParaRPr lang="en-NZ" sz="2800" dirty="0" smtClean="0"/>
          </a:p>
          <a:p>
            <a:r>
              <a:rPr lang="en-NZ" sz="2800" dirty="0" smtClean="0"/>
              <a:t>Backpropagation works for layered networks</a:t>
            </a:r>
          </a:p>
          <a:p>
            <a:endParaRPr lang="en-NZ" sz="2800" dirty="0" smtClean="0"/>
          </a:p>
          <a:p>
            <a:r>
              <a:rPr lang="en-NZ" sz="2800" dirty="0" smtClean="0"/>
              <a:t>They work pretty well</a:t>
            </a:r>
            <a:endParaRPr lang="en-NZ" sz="2800" dirty="0"/>
          </a:p>
          <a:p>
            <a:endParaRPr lang="en-NZ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23</a:t>
            </a:fld>
            <a:endParaRPr lang="en-NZ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64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Downsides of Deep Learning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825958" cy="4053988"/>
          </a:xfrm>
        </p:spPr>
        <p:txBody>
          <a:bodyPr>
            <a:normAutofit fontScale="92500" lnSpcReduction="10000"/>
          </a:bodyPr>
          <a:lstStyle/>
          <a:p>
            <a:r>
              <a:rPr lang="en-NZ" sz="2800" dirty="0" smtClean="0"/>
              <a:t>Very data hungry</a:t>
            </a:r>
          </a:p>
          <a:p>
            <a:endParaRPr lang="en-NZ" sz="2800" dirty="0"/>
          </a:p>
          <a:p>
            <a:r>
              <a:rPr lang="en-NZ" sz="2800" dirty="0" smtClean="0"/>
              <a:t>Produce a black box</a:t>
            </a:r>
          </a:p>
          <a:p>
            <a:endParaRPr lang="en-NZ" sz="2800" dirty="0"/>
          </a:p>
          <a:p>
            <a:r>
              <a:rPr lang="en-NZ" sz="2800" dirty="0" smtClean="0"/>
              <a:t>Labelled training is still the best</a:t>
            </a:r>
          </a:p>
          <a:p>
            <a:endParaRPr lang="en-NZ" sz="2800" dirty="0"/>
          </a:p>
          <a:p>
            <a:r>
              <a:rPr lang="en-NZ" sz="2800" dirty="0" smtClean="0"/>
              <a:t>Computationally intensive: large models require parallelisation + GPU power</a:t>
            </a:r>
            <a:endParaRPr lang="en-NZ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24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4098" name="Picture 2" descr="http://images.bit-tech.net/content_images/2017/03/nvidia-geforce-gtx-1080-ti-review/1080tife-1b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098" y="2707390"/>
            <a:ext cx="5457964" cy="307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73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Representations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25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826" y="2335281"/>
            <a:ext cx="83248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0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Representations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26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606" t="5778" r="1399"/>
          <a:stretch/>
        </p:blipFill>
        <p:spPr>
          <a:xfrm>
            <a:off x="467139" y="2971800"/>
            <a:ext cx="10883348" cy="241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0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Machine Translation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2"/>
            <a:ext cx="4529855" cy="4292527"/>
          </a:xfrm>
        </p:spPr>
        <p:txBody>
          <a:bodyPr>
            <a:normAutofit/>
          </a:bodyPr>
          <a:lstStyle/>
          <a:p>
            <a:r>
              <a:rPr lang="en-NZ" sz="2800" dirty="0" smtClean="0"/>
              <a:t>From a paper titled:</a:t>
            </a:r>
            <a:br>
              <a:rPr lang="en-NZ" sz="2800" dirty="0" smtClean="0"/>
            </a:br>
            <a:r>
              <a:rPr lang="en-NZ" sz="2800" dirty="0" smtClean="0"/>
              <a:t/>
            </a:r>
            <a:br>
              <a:rPr lang="en-NZ" sz="2800" dirty="0" smtClean="0"/>
            </a:br>
            <a:r>
              <a:rPr lang="en-NZ" sz="2800" dirty="0" smtClean="0"/>
              <a:t>“</a:t>
            </a:r>
            <a:r>
              <a:rPr lang="en-US" sz="2800" dirty="0">
                <a:hlinkClick r:id="rId3"/>
              </a:rPr>
              <a:t>Google’s Neural Machine Translation System: Bridging the Gap between Human and Machine </a:t>
            </a:r>
            <a:r>
              <a:rPr lang="en-US" sz="2800" dirty="0" smtClean="0">
                <a:hlinkClick r:id="rId3"/>
              </a:rPr>
              <a:t>Translation</a:t>
            </a:r>
            <a:r>
              <a:rPr lang="en-US" sz="2800" dirty="0" smtClean="0"/>
              <a:t>”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27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2050" name="Picture 2" descr="https://1.bp.blogspot.com/-jOLa-LdidQU/V-qV2oJn1aI/AAAAAAAABPg/-6OhKKPhxT89Vs9HhyKMEnyG_0ncWGjJQCLcB/s640/image00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678" y="2346723"/>
            <a:ext cx="6377425" cy="3706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24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Applications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521127"/>
          </a:xfrm>
        </p:spPr>
        <p:txBody>
          <a:bodyPr>
            <a:normAutofit/>
          </a:bodyPr>
          <a:lstStyle/>
          <a:p>
            <a:r>
              <a:rPr lang="en-NZ" sz="2800" dirty="0" smtClean="0"/>
              <a:t>Deep Learning is considered the state of the art in many data processing tasks including:</a:t>
            </a:r>
          </a:p>
          <a:p>
            <a:endParaRPr lang="en-NZ" sz="2800" dirty="0" smtClean="0"/>
          </a:p>
          <a:p>
            <a:pPr lvl="1"/>
            <a:r>
              <a:rPr lang="en-NZ" sz="2800" dirty="0" smtClean="0"/>
              <a:t>Natural Language Processing</a:t>
            </a:r>
          </a:p>
          <a:p>
            <a:pPr lvl="1"/>
            <a:endParaRPr lang="en-NZ" sz="2800" dirty="0" smtClean="0"/>
          </a:p>
          <a:p>
            <a:pPr lvl="1"/>
            <a:r>
              <a:rPr lang="en-NZ" sz="2800" dirty="0" smtClean="0"/>
              <a:t>Machine Vision</a:t>
            </a:r>
          </a:p>
          <a:p>
            <a:pPr lvl="1"/>
            <a:endParaRPr lang="en-NZ" sz="2800" dirty="0" smtClean="0"/>
          </a:p>
          <a:p>
            <a:pPr lvl="1"/>
            <a:r>
              <a:rPr lang="en-NZ" sz="2800" dirty="0" smtClean="0"/>
              <a:t>Recommendation algorithms</a:t>
            </a:r>
            <a:endParaRPr lang="en-NZ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28</a:t>
            </a:fld>
            <a:endParaRPr lang="en-NZ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05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Quora.com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29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86" y="2079378"/>
            <a:ext cx="9299930" cy="458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68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chemeClr val="bg2"/>
                </a:solidFill>
              </a:rPr>
              <a:t>How a human learns</a:t>
            </a:r>
            <a:endParaRPr lang="en-NZ" dirty="0">
              <a:solidFill>
                <a:schemeClr val="bg2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429125" y="2336873"/>
            <a:ext cx="6638926" cy="1311202"/>
          </a:xfrm>
        </p:spPr>
        <p:txBody>
          <a:bodyPr/>
          <a:lstStyle/>
          <a:p>
            <a:r>
              <a:rPr lang="en-NZ" sz="2800" dirty="0" smtClean="0"/>
              <a:t>Imagine we are trying to teach a baby how to tell a cat from a dog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3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1028" name="Picture 4" descr="https://uploads.toptal.io/blog/image/443/toptal-blog-image-1407508081138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2" y="2336873"/>
            <a:ext cx="3598863" cy="359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bebemamae.com/publicador/wp-content/uploads/2016/08/bebe-inteligent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3" r="20000"/>
          <a:stretch/>
        </p:blipFill>
        <p:spPr bwMode="auto">
          <a:xfrm flipH="1">
            <a:off x="447675" y="2337659"/>
            <a:ext cx="3600450" cy="359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0047" y="3316457"/>
            <a:ext cx="4284135" cy="336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Text Deduplication</a:t>
            </a:r>
            <a:endParaRPr lang="en-NZ" sz="3200" dirty="0">
              <a:solidFill>
                <a:schemeClr val="bg2"/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17"/>
          <a:stretch/>
        </p:blipFill>
        <p:spPr>
          <a:xfrm>
            <a:off x="775252" y="2115736"/>
            <a:ext cx="9463610" cy="443287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30</a:t>
            </a:fld>
            <a:endParaRPr lang="en-NZ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73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Synthetic Shakespeare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680321" y="2156267"/>
            <a:ext cx="9613861" cy="430887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800" dirty="0">
                <a:solidFill>
                  <a:srgbClr val="000000"/>
                </a:solidFill>
              </a:rPr>
              <a:t>PANDARUS: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800" dirty="0">
                <a:solidFill>
                  <a:srgbClr val="000000"/>
                </a:solidFill>
              </a:rPr>
              <a:t>Alas, I think he shall be come approached and the day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800" dirty="0" smtClean="0">
                <a:solidFill>
                  <a:srgbClr val="000000"/>
                </a:solidFill>
              </a:rPr>
              <a:t>When </a:t>
            </a:r>
            <a:r>
              <a:rPr lang="en-US" altLang="en-US" sz="2800" dirty="0">
                <a:solidFill>
                  <a:srgbClr val="000000"/>
                </a:solidFill>
              </a:rPr>
              <a:t>little </a:t>
            </a:r>
            <a:r>
              <a:rPr lang="en-US" altLang="en-US" sz="2800" dirty="0" err="1">
                <a:solidFill>
                  <a:srgbClr val="000000"/>
                </a:solidFill>
              </a:rPr>
              <a:t>srain</a:t>
            </a:r>
            <a:r>
              <a:rPr lang="en-US" altLang="en-US" sz="2800" dirty="0">
                <a:solidFill>
                  <a:srgbClr val="000000"/>
                </a:solidFill>
              </a:rPr>
              <a:t> would be </a:t>
            </a:r>
            <a:r>
              <a:rPr lang="en-US" altLang="en-US" sz="2800" dirty="0" err="1">
                <a:solidFill>
                  <a:srgbClr val="000000"/>
                </a:solidFill>
              </a:rPr>
              <a:t>attain'd</a:t>
            </a:r>
            <a:r>
              <a:rPr lang="en-US" altLang="en-US" sz="2800" dirty="0">
                <a:solidFill>
                  <a:srgbClr val="000000"/>
                </a:solidFill>
              </a:rPr>
              <a:t> into being never fed,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800" dirty="0" smtClean="0">
                <a:solidFill>
                  <a:srgbClr val="000000"/>
                </a:solidFill>
              </a:rPr>
              <a:t>And </a:t>
            </a:r>
            <a:r>
              <a:rPr lang="en-US" altLang="en-US" sz="2800" dirty="0">
                <a:solidFill>
                  <a:srgbClr val="000000"/>
                </a:solidFill>
              </a:rPr>
              <a:t>who is but a chain and subjects of his death,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800" dirty="0">
                <a:solidFill>
                  <a:srgbClr val="000000"/>
                </a:solidFill>
              </a:rPr>
              <a:t>I should not sleep.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8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800" dirty="0">
                <a:solidFill>
                  <a:srgbClr val="000000"/>
                </a:solidFill>
              </a:rPr>
              <a:t>Second Senator: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800" dirty="0">
                <a:solidFill>
                  <a:srgbClr val="000000"/>
                </a:solidFill>
              </a:rPr>
              <a:t>They are away this miseries, produced upon my soul,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800" dirty="0">
                <a:solidFill>
                  <a:srgbClr val="000000"/>
                </a:solidFill>
              </a:rPr>
              <a:t>Breaking and strongly should be buried, when I perish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800" dirty="0">
                <a:solidFill>
                  <a:srgbClr val="000000"/>
                </a:solidFill>
              </a:rPr>
              <a:t>The earth and thoughts of many states. </a:t>
            </a:r>
            <a:endParaRPr kumimoji="0" lang="en-US" altLang="en-US" sz="28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31</a:t>
            </a:fld>
            <a:endParaRPr lang="en-NZ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44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Synthetic Baby Names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680320" y="2301410"/>
            <a:ext cx="9613861" cy="430887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800" dirty="0">
                <a:solidFill>
                  <a:srgbClr val="000000"/>
                </a:solidFill>
              </a:rPr>
              <a:t>Rudi, </a:t>
            </a:r>
            <a:r>
              <a:rPr lang="en-US" altLang="en-US" sz="2800" dirty="0" err="1">
                <a:solidFill>
                  <a:srgbClr val="000000"/>
                </a:solidFill>
              </a:rPr>
              <a:t>Levette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Berice</a:t>
            </a:r>
            <a:r>
              <a:rPr lang="en-US" altLang="en-US" sz="2800" dirty="0">
                <a:solidFill>
                  <a:srgbClr val="000000"/>
                </a:solidFill>
              </a:rPr>
              <a:t>, Lussa, Hany, </a:t>
            </a:r>
            <a:r>
              <a:rPr lang="en-US" altLang="en-US" sz="2800" dirty="0" err="1">
                <a:solidFill>
                  <a:srgbClr val="000000"/>
                </a:solidFill>
              </a:rPr>
              <a:t>Mareanne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Chrestina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Carissy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Marylen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Hammine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Janye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Marlise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Jacacrie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Hendred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Romand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Charienna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Nenotto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Ette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Dorane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Wallen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Marly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Darine</a:t>
            </a:r>
            <a:r>
              <a:rPr lang="en-US" altLang="en-US" sz="2800" dirty="0">
                <a:solidFill>
                  <a:srgbClr val="000000"/>
                </a:solidFill>
              </a:rPr>
              <a:t>, Salina, </a:t>
            </a:r>
            <a:r>
              <a:rPr lang="en-US" altLang="en-US" sz="2800" dirty="0" err="1">
                <a:solidFill>
                  <a:srgbClr val="000000"/>
                </a:solidFill>
              </a:rPr>
              <a:t>Elvyn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Ersia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Maralena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Minoria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Ellia</a:t>
            </a:r>
            <a:r>
              <a:rPr lang="en-US" altLang="en-US" sz="2800" dirty="0">
                <a:solidFill>
                  <a:srgbClr val="000000"/>
                </a:solidFill>
              </a:rPr>
              <a:t>, Charmin, </a:t>
            </a:r>
            <a:r>
              <a:rPr lang="en-US" altLang="en-US" sz="2800" dirty="0" err="1">
                <a:solidFill>
                  <a:srgbClr val="000000"/>
                </a:solidFill>
              </a:rPr>
              <a:t>Antley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Nerille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Chelon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Walmor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Evena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Jeryly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Stachon</a:t>
            </a:r>
            <a:r>
              <a:rPr lang="en-US" altLang="en-US" sz="2800" dirty="0">
                <a:solidFill>
                  <a:srgbClr val="000000"/>
                </a:solidFill>
              </a:rPr>
              <a:t>, Charisa, </a:t>
            </a:r>
            <a:r>
              <a:rPr lang="en-US" altLang="en-US" sz="2800" dirty="0" err="1">
                <a:solidFill>
                  <a:srgbClr val="000000"/>
                </a:solidFill>
              </a:rPr>
              <a:t>Allisa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Anatha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Cathanie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Geetra</a:t>
            </a:r>
            <a:r>
              <a:rPr lang="en-US" altLang="en-US" sz="2800" dirty="0">
                <a:solidFill>
                  <a:srgbClr val="000000"/>
                </a:solidFill>
              </a:rPr>
              <a:t>, Alexie, </a:t>
            </a:r>
            <a:r>
              <a:rPr lang="en-US" altLang="en-US" sz="2800" dirty="0" err="1">
                <a:solidFill>
                  <a:srgbClr val="000000"/>
                </a:solidFill>
              </a:rPr>
              <a:t>Jerin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Cassen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Herbett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Cossie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Velen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Daurenge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Robester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Shermond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Terisa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Licia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Roselen</a:t>
            </a:r>
            <a:r>
              <a:rPr lang="en-US" altLang="en-US" sz="2800" dirty="0">
                <a:solidFill>
                  <a:srgbClr val="000000"/>
                </a:solidFill>
              </a:rPr>
              <a:t>, Ferine, </a:t>
            </a:r>
            <a:r>
              <a:rPr lang="en-US" altLang="en-US" sz="2800" dirty="0" err="1">
                <a:solidFill>
                  <a:srgbClr val="000000"/>
                </a:solidFill>
              </a:rPr>
              <a:t>Jayn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Lusine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Charyanne</a:t>
            </a:r>
            <a:r>
              <a:rPr lang="en-US" altLang="en-US" sz="2800" dirty="0">
                <a:solidFill>
                  <a:srgbClr val="000000"/>
                </a:solidFill>
              </a:rPr>
              <a:t>, Sales, </a:t>
            </a:r>
            <a:r>
              <a:rPr lang="en-US" altLang="en-US" sz="2800" dirty="0" err="1">
                <a:solidFill>
                  <a:srgbClr val="000000"/>
                </a:solidFill>
              </a:rPr>
              <a:t>Sanny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Resa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Wallon</a:t>
            </a:r>
            <a:r>
              <a:rPr lang="en-US" altLang="en-US" sz="2800" dirty="0">
                <a:solidFill>
                  <a:srgbClr val="000000"/>
                </a:solidFill>
              </a:rPr>
              <a:t>, Martine, </a:t>
            </a:r>
            <a:r>
              <a:rPr lang="en-US" altLang="en-US" sz="2800" dirty="0" err="1">
                <a:solidFill>
                  <a:srgbClr val="000000"/>
                </a:solidFill>
              </a:rPr>
              <a:t>Merus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Jelen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Candica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Wallin</a:t>
            </a:r>
            <a:r>
              <a:rPr lang="en-US" altLang="en-US" sz="2800" dirty="0">
                <a:solidFill>
                  <a:srgbClr val="000000"/>
                </a:solidFill>
              </a:rPr>
              <a:t>, Tel, </a:t>
            </a:r>
            <a:r>
              <a:rPr lang="en-US" altLang="en-US" sz="2800" dirty="0" err="1">
                <a:solidFill>
                  <a:srgbClr val="000000"/>
                </a:solidFill>
              </a:rPr>
              <a:t>Rachene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Tarine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Ozila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Ketia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Shanne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Arnande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Karella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Roselina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Alessia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 smtClean="0">
                <a:solidFill>
                  <a:srgbClr val="000000"/>
                </a:solidFill>
              </a:rPr>
              <a:t>Chasty</a:t>
            </a:r>
            <a:endParaRPr kumimoji="0" lang="en-US" altLang="en-US" sz="28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32</a:t>
            </a:fld>
            <a:endParaRPr lang="en-NZ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02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Machine Vision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33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9051" y="2708057"/>
            <a:ext cx="929640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1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Machine Vision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34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751" y="2110154"/>
            <a:ext cx="8429000" cy="463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0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Machine Vision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35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78" b="19696"/>
          <a:stretch/>
        </p:blipFill>
        <p:spPr>
          <a:xfrm>
            <a:off x="1754981" y="2057400"/>
            <a:ext cx="8160544" cy="4572000"/>
          </a:xfrm>
        </p:spPr>
      </p:pic>
    </p:spTree>
    <p:extLst>
      <p:ext uri="{BB962C8B-B14F-4D97-AF65-F5344CB8AC3E}">
        <p14:creationId xmlns:p14="http://schemas.microsoft.com/office/powerpoint/2010/main" val="175563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Recommendation Algorithms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36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60542" t="13889" r="2799" b="6579"/>
          <a:stretch/>
        </p:blipFill>
        <p:spPr>
          <a:xfrm>
            <a:off x="2259994" y="2164923"/>
            <a:ext cx="7277706" cy="437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41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Deep Learning Frameworks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37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9218" name="Picture 2" descr="https://developer.nvidia.com/sites/default/files/akamai/cuda/images/deeplearning/frameworklogos-hrz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21" y="3059112"/>
            <a:ext cx="10813179" cy="203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81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err="1" smtClean="0">
                <a:solidFill>
                  <a:schemeClr val="bg2"/>
                </a:solidFill>
              </a:rPr>
              <a:t>TensorFlow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38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1026" name="Picture 2" descr="https://i.ytimg.com/vi/oZikw5k_2FM/maxresdefau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876" y="2391966"/>
            <a:ext cx="7270750" cy="408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03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chemeClr val="bg2"/>
                </a:solidFill>
              </a:rPr>
              <a:t>In Case the Code Doesn’t Work…</a:t>
            </a:r>
            <a:endParaRPr lang="en-NZ" dirty="0">
              <a:solidFill>
                <a:schemeClr val="bg2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39</a:t>
            </a:fld>
            <a:endParaRPr lang="en-NZ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99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chemeClr val="bg2"/>
                </a:solidFill>
              </a:rPr>
              <a:t>How a human learns</a:t>
            </a:r>
            <a:endParaRPr lang="en-NZ" dirty="0">
              <a:solidFill>
                <a:schemeClr val="bg2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429125" y="2336872"/>
            <a:ext cx="6638926" cy="3981631"/>
          </a:xfrm>
        </p:spPr>
        <p:txBody>
          <a:bodyPr/>
          <a:lstStyle/>
          <a:p>
            <a:r>
              <a:rPr lang="en-NZ" sz="2800" dirty="0" smtClean="0"/>
              <a:t>A typical approach might look like this:</a:t>
            </a:r>
          </a:p>
          <a:p>
            <a:endParaRPr lang="en-NZ" sz="2800" dirty="0"/>
          </a:p>
          <a:p>
            <a:pPr lvl="1"/>
            <a:r>
              <a:rPr lang="en-NZ" sz="2800" dirty="0" smtClean="0"/>
              <a:t>Teach fundamental principles</a:t>
            </a:r>
          </a:p>
          <a:p>
            <a:pPr lvl="1"/>
            <a:endParaRPr lang="en-NZ" sz="2800" dirty="0"/>
          </a:p>
          <a:p>
            <a:pPr lvl="1"/>
            <a:r>
              <a:rPr lang="en-NZ" sz="2800" dirty="0" smtClean="0"/>
              <a:t>Show by example</a:t>
            </a:r>
          </a:p>
          <a:p>
            <a:pPr lvl="1"/>
            <a:endParaRPr lang="en-NZ" sz="2800" dirty="0"/>
          </a:p>
          <a:p>
            <a:pPr lvl="1"/>
            <a:r>
              <a:rPr lang="en-NZ" sz="2800" dirty="0" smtClean="0"/>
              <a:t>Evaluate progress with a test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4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1028" name="Picture 4" descr="https://uploads.toptal.io/blog/image/443/toptal-blog-image-1407508081138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2" y="2336873"/>
            <a:ext cx="3598863" cy="359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bebemamae.com/publicador/wp-content/uploads/2016/08/bebe-inteligent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3" r="20000"/>
          <a:stretch/>
        </p:blipFill>
        <p:spPr bwMode="auto">
          <a:xfrm flipH="1">
            <a:off x="447675" y="2337659"/>
            <a:ext cx="3600450" cy="359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28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The MNIST Dataset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MNIST is a database of </a:t>
            </a:r>
            <a:r>
              <a:rPr lang="en-NZ" dirty="0" smtClean="0">
                <a:solidFill>
                  <a:schemeClr val="accent1"/>
                </a:solidFill>
              </a:rPr>
              <a:t>handwritten digits</a:t>
            </a:r>
            <a:r>
              <a:rPr lang="en-NZ" dirty="0" smtClean="0"/>
              <a:t>, each labelled with the </a:t>
            </a:r>
            <a:r>
              <a:rPr lang="en-NZ" dirty="0" smtClean="0">
                <a:solidFill>
                  <a:schemeClr val="accent1"/>
                </a:solidFill>
              </a:rPr>
              <a:t>written value</a:t>
            </a:r>
          </a:p>
          <a:p>
            <a:endParaRPr lang="en-NZ" dirty="0"/>
          </a:p>
          <a:p>
            <a:r>
              <a:rPr lang="en-NZ" dirty="0" smtClean="0"/>
              <a:t>MNIST was built by the </a:t>
            </a:r>
            <a:r>
              <a:rPr lang="en-NZ" dirty="0" smtClean="0">
                <a:solidFill>
                  <a:schemeClr val="accent1"/>
                </a:solidFill>
              </a:rPr>
              <a:t>National Institute of Standards and Technology </a:t>
            </a:r>
            <a:r>
              <a:rPr lang="en-NZ" dirty="0" smtClean="0"/>
              <a:t>(NIST)</a:t>
            </a:r>
          </a:p>
          <a:p>
            <a:endParaRPr lang="en-NZ" dirty="0"/>
          </a:p>
          <a:p>
            <a:r>
              <a:rPr lang="en-NZ" dirty="0" smtClean="0"/>
              <a:t>The MNIST database is widely used for training and testing in Machine Learning – it is the ‘</a:t>
            </a:r>
            <a:r>
              <a:rPr lang="en-NZ" dirty="0" smtClean="0">
                <a:solidFill>
                  <a:schemeClr val="accent1"/>
                </a:solidFill>
              </a:rPr>
              <a:t>hello world</a:t>
            </a:r>
            <a:r>
              <a:rPr lang="en-NZ" dirty="0" smtClean="0"/>
              <a:t>’ of image processing problems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40</a:t>
            </a:fld>
            <a:endParaRPr lang="en-NZ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76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41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20075"/>
          <a:stretch/>
        </p:blipFill>
        <p:spPr>
          <a:xfrm>
            <a:off x="631518" y="906735"/>
            <a:ext cx="9862311" cy="521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5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42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335" y="540655"/>
            <a:ext cx="5866493" cy="586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81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43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2590800"/>
            <a:ext cx="100203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8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44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14622"/>
          <a:stretch/>
        </p:blipFill>
        <p:spPr>
          <a:xfrm>
            <a:off x="827315" y="521029"/>
            <a:ext cx="9535886" cy="591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6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45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237" y="695325"/>
            <a:ext cx="6105525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4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46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55978"/>
            <a:ext cx="12192000" cy="61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5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47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8633"/>
            <a:ext cx="12214007" cy="615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0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48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169" y="221200"/>
            <a:ext cx="6563859" cy="643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7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4746BA5-9E4A-4FC9-B90E-1FE55A01FCD7}" type="slidenum">
              <a:rPr lang="en-NZ" smtClean="0">
                <a:solidFill>
                  <a:schemeClr val="bg2"/>
                </a:solidFill>
              </a:rPr>
              <a:pPr algn="r"/>
              <a:t>49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588127"/>
            <a:ext cx="5520871" cy="55022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400" y="588127"/>
            <a:ext cx="5398558" cy="542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0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chemeClr val="bg2"/>
                </a:solidFill>
              </a:rPr>
              <a:t>How a machine learns</a:t>
            </a:r>
            <a:endParaRPr lang="en-NZ" dirty="0">
              <a:solidFill>
                <a:schemeClr val="bg2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429124" y="2336872"/>
            <a:ext cx="7134225" cy="4225853"/>
          </a:xfrm>
        </p:spPr>
        <p:txBody>
          <a:bodyPr>
            <a:normAutofit/>
          </a:bodyPr>
          <a:lstStyle/>
          <a:p>
            <a:r>
              <a:rPr lang="en-NZ" sz="2800" dirty="0" smtClean="0"/>
              <a:t>Similar, but more rigorous</a:t>
            </a:r>
          </a:p>
          <a:p>
            <a:endParaRPr lang="en-NZ" sz="1200" dirty="0"/>
          </a:p>
          <a:p>
            <a:r>
              <a:rPr lang="en-NZ" sz="2800" dirty="0" smtClean="0"/>
              <a:t>Collect </a:t>
            </a:r>
            <a:r>
              <a:rPr lang="en-NZ" sz="2800" i="1" dirty="0" smtClean="0"/>
              <a:t>many </a:t>
            </a:r>
            <a:r>
              <a:rPr lang="en-NZ" sz="2800" dirty="0" smtClean="0"/>
              <a:t>examples</a:t>
            </a:r>
          </a:p>
          <a:p>
            <a:endParaRPr lang="en-NZ" sz="1200" i="1" dirty="0"/>
          </a:p>
          <a:p>
            <a:r>
              <a:rPr lang="en-NZ" sz="2800" dirty="0" smtClean="0"/>
              <a:t>Hide some of these from the computer and </a:t>
            </a:r>
            <a:br>
              <a:rPr lang="en-NZ" sz="2800" dirty="0" smtClean="0"/>
            </a:br>
            <a:r>
              <a:rPr lang="en-NZ" sz="2800" dirty="0" smtClean="0"/>
              <a:t>use the rest to teach</a:t>
            </a:r>
          </a:p>
          <a:p>
            <a:endParaRPr lang="en-NZ" sz="1200" dirty="0"/>
          </a:p>
          <a:p>
            <a:r>
              <a:rPr lang="en-NZ" sz="2800" dirty="0" smtClean="0"/>
              <a:t>After teaching the computer first, use the hidden data to find the </a:t>
            </a:r>
            <a:r>
              <a:rPr lang="en-NZ" sz="2800" i="1" dirty="0" smtClean="0"/>
              <a:t>true accuracy </a:t>
            </a:r>
            <a:r>
              <a:rPr lang="en-NZ" sz="2800" dirty="0" smtClean="0"/>
              <a:t>of the model</a:t>
            </a:r>
            <a:endParaRPr lang="en-NZ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5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1028" name="Picture 4" descr="https://uploads.toptal.io/blog/image/443/toptal-blog-image-1407508081138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2" y="2336873"/>
            <a:ext cx="3598863" cy="359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65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50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114" y="163915"/>
            <a:ext cx="6640286" cy="669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4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51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257" y="-1"/>
            <a:ext cx="6564540" cy="6946561"/>
          </a:xfrm>
          <a:prstGeom prst="rect">
            <a:avLst/>
          </a:prstGeom>
        </p:spPr>
      </p:pic>
      <p:sp>
        <p:nvSpPr>
          <p:cNvPr id="7" name="Action Button: End 6">
            <a:hlinkClick r:id="rId4" action="ppaction://hlinksldjump" highlightClick="1"/>
          </p:cNvPr>
          <p:cNvSpPr/>
          <p:nvPr/>
        </p:nvSpPr>
        <p:spPr>
          <a:xfrm>
            <a:off x="11437258" y="1066392"/>
            <a:ext cx="551542" cy="464457"/>
          </a:xfrm>
          <a:prstGeom prst="actionButtonE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0299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chemeClr val="bg2"/>
                </a:solidFill>
              </a:rPr>
              <a:t>Extra Time: Convolutional Network Example</a:t>
            </a:r>
            <a:endParaRPr lang="en-NZ" dirty="0">
              <a:solidFill>
                <a:schemeClr val="bg2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>
                <a:solidFill>
                  <a:schemeClr val="bg1"/>
                </a:solidFill>
              </a:rPr>
              <a:t>Here’s one I prepared earlier…</a:t>
            </a:r>
            <a:endParaRPr lang="en-NZ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52</a:t>
            </a:fld>
            <a:endParaRPr lang="en-NZ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2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53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7047" t="6325" r="49652" b="45638"/>
          <a:stretch/>
        </p:blipFill>
        <p:spPr>
          <a:xfrm>
            <a:off x="3699230" y="753227"/>
            <a:ext cx="4987570" cy="499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28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54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7186" t="7018" r="49665" b="46052"/>
          <a:stretch/>
        </p:blipFill>
        <p:spPr>
          <a:xfrm>
            <a:off x="3699230" y="811908"/>
            <a:ext cx="4987570" cy="493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9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55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4098" name="Picture 2" descr="http://deeplearning.stanford.edu/wiki/images/6/6c/Convolution_schematic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118" y="753227"/>
            <a:ext cx="7740196" cy="565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45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56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19" y="753227"/>
            <a:ext cx="1022985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08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57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657" y="290285"/>
            <a:ext cx="2761506" cy="645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2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58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16" y="753227"/>
            <a:ext cx="10119385" cy="564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46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4746BA5-9E4A-4FC9-B90E-1FE55A01FCD7}" type="slidenum">
              <a:rPr lang="en-NZ" smtClean="0">
                <a:solidFill>
                  <a:schemeClr val="bg2"/>
                </a:solidFill>
              </a:rPr>
              <a:pPr algn="r"/>
              <a:t>59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995" y="604140"/>
            <a:ext cx="5439817" cy="54271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437" y="604140"/>
            <a:ext cx="5398558" cy="542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1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570102" cy="792000"/>
          </a:xfrm>
        </p:spPr>
        <p:txBody>
          <a:bodyPr>
            <a:noAutofit/>
          </a:bodyPr>
          <a:lstStyle/>
          <a:p>
            <a:pPr algn="ctr"/>
            <a:r>
              <a:rPr lang="en-NZ" sz="3200" dirty="0" smtClean="0">
                <a:solidFill>
                  <a:schemeClr val="bg2"/>
                </a:solidFill>
              </a:rPr>
              <a:t>Supervised Learning</a:t>
            </a:r>
            <a:endParaRPr lang="en-NZ" sz="3200" dirty="0">
              <a:solidFill>
                <a:schemeClr val="bg2"/>
              </a:solidFill>
            </a:endParaRPr>
          </a:p>
        </p:txBody>
      </p:sp>
      <p:pic>
        <p:nvPicPr>
          <p:cNvPr id="3076" name="Picture 4" descr="http://www.theparentssuperviseddrivingprogram.com/images/facts_img.jp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33" b="9033"/>
          <a:stretch>
            <a:fillRect/>
          </a:stretch>
        </p:blipFill>
        <p:spPr bwMode="auto">
          <a:xfrm>
            <a:off x="969339" y="463293"/>
            <a:ext cx="9613859" cy="358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6</a:t>
            </a:fld>
            <a:endParaRPr lang="en-NZ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77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4746BA5-9E4A-4FC9-B90E-1FE55A01FCD7}" type="slidenum">
              <a:rPr lang="en-NZ" smtClean="0">
                <a:solidFill>
                  <a:schemeClr val="bg2"/>
                </a:solidFill>
              </a:rPr>
              <a:pPr algn="r"/>
              <a:t>60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09" y="600827"/>
            <a:ext cx="5311548" cy="54315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898" y="600827"/>
            <a:ext cx="5416632" cy="55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2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4746BA5-9E4A-4FC9-B90E-1FE55A01FCD7}" type="slidenum">
              <a:rPr lang="en-NZ" smtClean="0">
                <a:solidFill>
                  <a:schemeClr val="bg2"/>
                </a:solidFill>
              </a:rPr>
              <a:pPr algn="r"/>
              <a:t>61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199" y="600149"/>
            <a:ext cx="5744264" cy="55117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512" y="600149"/>
            <a:ext cx="5243291" cy="554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0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chemeClr val="bg2"/>
                </a:solidFill>
              </a:rPr>
              <a:t>How to get started:</a:t>
            </a:r>
            <a:endParaRPr lang="en-NZ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356028"/>
          </a:xfrm>
        </p:spPr>
        <p:txBody>
          <a:bodyPr>
            <a:normAutofit/>
          </a:bodyPr>
          <a:lstStyle/>
          <a:p>
            <a:r>
              <a:rPr lang="en-NZ" dirty="0">
                <a:hlinkClick r:id="rId3"/>
              </a:rPr>
              <a:t>https://www.tensorflow.org</a:t>
            </a:r>
            <a:r>
              <a:rPr lang="en-NZ" dirty="0" smtClean="0">
                <a:hlinkClick r:id="rId3"/>
              </a:rPr>
              <a:t>/</a:t>
            </a:r>
            <a:endParaRPr lang="en-NZ" dirty="0" smtClean="0"/>
          </a:p>
          <a:p>
            <a:endParaRPr lang="en-NZ" sz="1200" dirty="0"/>
          </a:p>
          <a:p>
            <a:r>
              <a:rPr lang="en-NZ" dirty="0">
                <a:hlinkClick r:id="rId4"/>
              </a:rPr>
              <a:t>http://tflearn.org</a:t>
            </a:r>
            <a:r>
              <a:rPr lang="en-NZ" dirty="0" smtClean="0">
                <a:hlinkClick r:id="rId4"/>
              </a:rPr>
              <a:t>/</a:t>
            </a:r>
            <a:r>
              <a:rPr lang="en-NZ" dirty="0" smtClean="0"/>
              <a:t> 	- for Python users</a:t>
            </a:r>
            <a:endParaRPr lang="en-NZ" dirty="0"/>
          </a:p>
          <a:p>
            <a:endParaRPr lang="en-NZ" sz="1200" dirty="0" smtClean="0"/>
          </a:p>
          <a:p>
            <a:r>
              <a:rPr lang="en-NZ" dirty="0">
                <a:hlinkClick r:id="rId5"/>
              </a:rPr>
              <a:t>https://keras.io</a:t>
            </a:r>
            <a:r>
              <a:rPr lang="en-NZ" dirty="0" smtClean="0">
                <a:hlinkClick r:id="rId5"/>
              </a:rPr>
              <a:t>/</a:t>
            </a:r>
            <a:r>
              <a:rPr lang="en-NZ" dirty="0" smtClean="0"/>
              <a:t>	- for Python or R users</a:t>
            </a:r>
          </a:p>
          <a:p>
            <a:endParaRPr lang="en-NZ" sz="1200" dirty="0"/>
          </a:p>
          <a:p>
            <a:r>
              <a:rPr lang="en-NZ" dirty="0">
                <a:hlinkClick r:id="rId6"/>
              </a:rPr>
              <a:t>https://www.kaggle.com</a:t>
            </a:r>
            <a:r>
              <a:rPr lang="en-NZ" dirty="0" smtClean="0">
                <a:hlinkClick r:id="rId6"/>
              </a:rPr>
              <a:t>/</a:t>
            </a:r>
            <a:endParaRPr lang="en-NZ" dirty="0" smtClean="0"/>
          </a:p>
          <a:p>
            <a:endParaRPr lang="en-NZ" sz="1200" dirty="0"/>
          </a:p>
          <a:p>
            <a:r>
              <a:rPr lang="en-NZ" dirty="0" smtClean="0"/>
              <a:t>“</a:t>
            </a:r>
            <a:r>
              <a:rPr lang="en-US" dirty="0" err="1"/>
              <a:t>Tensorflow</a:t>
            </a:r>
            <a:r>
              <a:rPr lang="en-US" dirty="0"/>
              <a:t> and deep learning - without a PhD by Martin </a:t>
            </a:r>
            <a:r>
              <a:rPr lang="en-US" dirty="0" err="1" smtClean="0"/>
              <a:t>Görner</a:t>
            </a:r>
            <a:r>
              <a:rPr lang="en-US" dirty="0" smtClean="0"/>
              <a:t>”</a:t>
            </a:r>
            <a:r>
              <a:rPr lang="en-NZ" dirty="0" smtClean="0"/>
              <a:t>: </a:t>
            </a:r>
            <a:r>
              <a:rPr lang="en-NZ" dirty="0" smtClean="0">
                <a:hlinkClick r:id="rId7"/>
              </a:rPr>
              <a:t>https</a:t>
            </a:r>
            <a:r>
              <a:rPr lang="en-NZ" dirty="0">
                <a:hlinkClick r:id="rId7"/>
              </a:rPr>
              <a:t>://www.youtube.com/watch?v=vq2nnJ4g6N0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62</a:t>
            </a:fld>
            <a:endParaRPr lang="en-NZ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45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chemeClr val="bg2"/>
                </a:solidFill>
              </a:rPr>
              <a:t>Other Links:</a:t>
            </a:r>
            <a:endParaRPr lang="en-NZ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600641"/>
          </a:xfrm>
        </p:spPr>
        <p:txBody>
          <a:bodyPr>
            <a:normAutofit fontScale="70000" lnSpcReduction="20000"/>
          </a:bodyPr>
          <a:lstStyle/>
          <a:p>
            <a:r>
              <a:rPr lang="en-NZ" sz="3500" dirty="0" smtClean="0"/>
              <a:t>Images from:</a:t>
            </a:r>
            <a:endParaRPr lang="en-NZ" sz="3500" dirty="0"/>
          </a:p>
          <a:p>
            <a:r>
              <a:rPr lang="en-NZ" dirty="0">
                <a:hlinkClick r:id="rId3"/>
              </a:rPr>
              <a:t>https://medium.com/@</a:t>
            </a:r>
            <a:r>
              <a:rPr lang="en-NZ" dirty="0" smtClean="0">
                <a:hlinkClick r:id="rId3"/>
              </a:rPr>
              <a:t>ageitgey/machine-learning-is-fun-part-3-deep-learning-and-convolutional-neural-networks-f40359318721</a:t>
            </a:r>
            <a:r>
              <a:rPr lang="en-NZ" dirty="0" smtClean="0"/>
              <a:t> (</a:t>
            </a:r>
            <a:r>
              <a:rPr lang="en-NZ" dirty="0" err="1" smtClean="0"/>
              <a:t>mnist</a:t>
            </a:r>
            <a:r>
              <a:rPr lang="en-NZ" dirty="0" smtClean="0"/>
              <a:t> digits as pixel values)</a:t>
            </a:r>
            <a:endParaRPr lang="en-NZ" dirty="0"/>
          </a:p>
          <a:p>
            <a:r>
              <a:rPr lang="en-NZ" dirty="0">
                <a:hlinkClick r:id="rId4"/>
              </a:rPr>
              <a:t>http://</a:t>
            </a:r>
            <a:r>
              <a:rPr lang="en-NZ" dirty="0" smtClean="0">
                <a:hlinkClick r:id="rId4"/>
              </a:rPr>
              <a:t>www.wildml.com/2015/11/understanding-convolutional-neural-networks-for-nlp/</a:t>
            </a:r>
            <a:r>
              <a:rPr lang="en-NZ" dirty="0" smtClean="0"/>
              <a:t> </a:t>
            </a:r>
            <a:br>
              <a:rPr lang="en-NZ" dirty="0" smtClean="0"/>
            </a:br>
            <a:r>
              <a:rPr lang="en-NZ" dirty="0" smtClean="0"/>
              <a:t>(for convolution network animation)</a:t>
            </a:r>
            <a:endParaRPr lang="en-NZ" dirty="0"/>
          </a:p>
          <a:p>
            <a:r>
              <a:rPr lang="en-NZ" dirty="0" smtClean="0">
                <a:hlinkClick r:id="rId5"/>
              </a:rPr>
              <a:t>https</a:t>
            </a:r>
            <a:r>
              <a:rPr lang="en-NZ" dirty="0">
                <a:hlinkClick r:id="rId5"/>
              </a:rPr>
              <a:t>://</a:t>
            </a:r>
            <a:r>
              <a:rPr lang="en-NZ" dirty="0" smtClean="0">
                <a:hlinkClick r:id="rId5"/>
              </a:rPr>
              <a:t>www.youtube.com/watch?v=hDgXIUM3Rmw</a:t>
            </a:r>
            <a:r>
              <a:rPr lang="en-NZ" dirty="0" smtClean="0"/>
              <a:t> (</a:t>
            </a:r>
            <a:r>
              <a:rPr lang="en-NZ" dirty="0"/>
              <a:t>for network model images</a:t>
            </a:r>
            <a:r>
              <a:rPr lang="en-NZ" dirty="0" smtClean="0"/>
              <a:t>)</a:t>
            </a:r>
          </a:p>
          <a:p>
            <a:r>
              <a:rPr lang="en-NZ" dirty="0">
                <a:hlinkClick r:id="rId6"/>
              </a:rPr>
              <a:t>https://demos.explosion.ai/similarity/?</a:t>
            </a:r>
            <a:r>
              <a:rPr lang="en-NZ" dirty="0" smtClean="0">
                <a:hlinkClick r:id="rId6"/>
              </a:rPr>
              <a:t>text1=This%20is%20another%20sentence&amp;text2=How%20fast%20can%20a%20swallow%20eat%3F</a:t>
            </a:r>
            <a:r>
              <a:rPr lang="en-NZ" dirty="0" smtClean="0"/>
              <a:t>  (</a:t>
            </a:r>
            <a:r>
              <a:rPr lang="en-NZ" dirty="0" err="1" smtClean="0"/>
              <a:t>Quora</a:t>
            </a:r>
            <a:r>
              <a:rPr lang="en-NZ" dirty="0" smtClean="0"/>
              <a:t> question deduplication example)</a:t>
            </a:r>
            <a:endParaRPr lang="en-NZ" dirty="0"/>
          </a:p>
          <a:p>
            <a:endParaRPr lang="en-NZ" dirty="0"/>
          </a:p>
          <a:p>
            <a:r>
              <a:rPr lang="en-NZ" sz="3100" dirty="0"/>
              <a:t>Recommended reading:</a:t>
            </a:r>
          </a:p>
          <a:p>
            <a:r>
              <a:rPr lang="en-NZ" dirty="0">
                <a:hlinkClick r:id="rId7"/>
              </a:rPr>
              <a:t>https://karpathy.github.io/2015/05/21/rnn-effectiveness</a:t>
            </a:r>
            <a:r>
              <a:rPr lang="en-NZ" dirty="0" smtClean="0">
                <a:hlinkClick r:id="rId7"/>
              </a:rPr>
              <a:t>/</a:t>
            </a:r>
            <a:r>
              <a:rPr lang="en-NZ" dirty="0" smtClean="0"/>
              <a:t> (about recurrent neural networks)</a:t>
            </a:r>
            <a:endParaRPr lang="en-NZ" dirty="0"/>
          </a:p>
          <a:p>
            <a:r>
              <a:rPr lang="en-NZ" dirty="0">
                <a:hlinkClick r:id="rId8"/>
              </a:rPr>
              <a:t>https://</a:t>
            </a:r>
            <a:r>
              <a:rPr lang="en-NZ" dirty="0" smtClean="0">
                <a:hlinkClick r:id="rId8"/>
              </a:rPr>
              <a:t>www.youtube.com/watch?v=l4X-kZjl1gs&amp;t=1528s</a:t>
            </a:r>
            <a:r>
              <a:rPr lang="en-NZ" dirty="0" smtClean="0"/>
              <a:t> </a:t>
            </a:r>
            <a:r>
              <a:rPr lang="en-NZ" dirty="0"/>
              <a:t>	(machine ethics)</a:t>
            </a:r>
          </a:p>
          <a:p>
            <a:r>
              <a:rPr lang="en-NZ" dirty="0">
                <a:hlinkClick r:id="rId9"/>
              </a:rPr>
              <a:t>https://</a:t>
            </a:r>
            <a:r>
              <a:rPr lang="en-NZ" dirty="0" smtClean="0">
                <a:hlinkClick r:id="rId9"/>
              </a:rPr>
              <a:t>www.youtube.com/watch?v=qv6UVOQ0F44&amp;t=123s</a:t>
            </a:r>
            <a:r>
              <a:rPr lang="en-NZ" dirty="0" smtClean="0"/>
              <a:t>  (</a:t>
            </a:r>
            <a:r>
              <a:rPr lang="en-NZ" dirty="0"/>
              <a:t>reinforcement learning in Mario)</a:t>
            </a:r>
          </a:p>
          <a:p>
            <a:r>
              <a:rPr lang="en-NZ" dirty="0">
                <a:hlinkClick r:id="rId10"/>
              </a:rPr>
              <a:t>https://</a:t>
            </a:r>
            <a:r>
              <a:rPr lang="en-NZ" dirty="0" smtClean="0">
                <a:hlinkClick r:id="rId10"/>
              </a:rPr>
              <a:t>www.youtube.com/watch?v=Qy0oEkCZkBI&amp;list=PLlJy-eBtNFt4CSVWYqscHDdP58M3zFHIG</a:t>
            </a:r>
            <a:r>
              <a:rPr lang="en-NZ" dirty="0" smtClean="0"/>
              <a:t>  </a:t>
            </a:r>
            <a:r>
              <a:rPr lang="en-NZ" dirty="0"/>
              <a:t>(Stanford </a:t>
            </a:r>
            <a:r>
              <a:rPr lang="en-NZ" dirty="0" err="1"/>
              <a:t>Compsci</a:t>
            </a:r>
            <a:r>
              <a:rPr lang="en-NZ" dirty="0"/>
              <a:t> 224 – Deep learning for language modelling)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63</a:t>
            </a:fld>
            <a:endParaRPr lang="en-NZ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67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64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1026" name="Picture 2" descr="http://secretsoffarbookonia.com/wp-content/uploads/robot_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231" y="854827"/>
            <a:ext cx="5127625" cy="531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45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792000"/>
          </a:xfrm>
        </p:spPr>
        <p:txBody>
          <a:bodyPr>
            <a:noAutofit/>
          </a:bodyPr>
          <a:lstStyle/>
          <a:p>
            <a:pPr algn="ctr"/>
            <a:r>
              <a:rPr lang="en-NZ" sz="3200" dirty="0" smtClean="0">
                <a:solidFill>
                  <a:schemeClr val="bg2"/>
                </a:solidFill>
              </a:rPr>
              <a:t>Unsupervised Learning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7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4102" name="Picture 6" descr="Image result for unsupervised -machine -intelligence -learning -carto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751" y="609597"/>
            <a:ext cx="5715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16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792000"/>
          </a:xfrm>
        </p:spPr>
        <p:txBody>
          <a:bodyPr>
            <a:noAutofit/>
          </a:bodyPr>
          <a:lstStyle/>
          <a:p>
            <a:pPr algn="ctr"/>
            <a:r>
              <a:rPr lang="en-NZ" sz="3200" dirty="0" smtClean="0">
                <a:solidFill>
                  <a:schemeClr val="bg2"/>
                </a:solidFill>
              </a:rPr>
              <a:t>Reinforcement Learning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8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5" name="Picture 4" descr="https://i.ytimg.com/vi/MKDp1mqFF3M/maxresdefau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381" y="271057"/>
            <a:ext cx="7031737" cy="395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0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792000"/>
          </a:xfrm>
        </p:spPr>
        <p:txBody>
          <a:bodyPr>
            <a:noAutofit/>
          </a:bodyPr>
          <a:lstStyle/>
          <a:p>
            <a:pPr algn="ctr"/>
            <a:r>
              <a:rPr lang="en-NZ" sz="3200" dirty="0" smtClean="0">
                <a:solidFill>
                  <a:schemeClr val="bg2"/>
                </a:solidFill>
              </a:rPr>
              <a:t>The Machine Learning Model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9</a:t>
            </a:fld>
            <a:endParaRPr lang="en-NZ" dirty="0">
              <a:solidFill>
                <a:schemeClr val="bg2"/>
              </a:solidFill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906060818"/>
              </p:ext>
            </p:extLst>
          </p:nvPr>
        </p:nvGraphicFramePr>
        <p:xfrm>
          <a:off x="787879" y="293298"/>
          <a:ext cx="10426461" cy="4077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urved Up Arrow 8"/>
          <p:cNvSpPr/>
          <p:nvPr/>
        </p:nvSpPr>
        <p:spPr>
          <a:xfrm flipH="1">
            <a:off x="4238445" y="3226279"/>
            <a:ext cx="3289540" cy="101791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69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Custom 11">
      <a:dk1>
        <a:srgbClr val="000000"/>
      </a:dk1>
      <a:lt1>
        <a:srgbClr val="000000"/>
      </a:lt1>
      <a:dk2>
        <a:srgbClr val="FFFFFF"/>
      </a:dk2>
      <a:lt2>
        <a:srgbClr val="000000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B45F06"/>
      </a:hlink>
      <a:folHlink>
        <a:srgbClr val="B26B02"/>
      </a:folHlink>
    </a:clrScheme>
    <a:fontScheme name="Stats NZ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3184</TotalTime>
  <Words>2305</Words>
  <Application>Microsoft Office PowerPoint</Application>
  <PresentationFormat>Widescreen</PresentationFormat>
  <Paragraphs>454</Paragraphs>
  <Slides>64</Slides>
  <Notes>62</Notes>
  <HiddenSlides>7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Calibri</vt:lpstr>
      <vt:lpstr>Source Sans Pro</vt:lpstr>
      <vt:lpstr>Berlin</vt:lpstr>
      <vt:lpstr>Deep Learning in TensorFlow</vt:lpstr>
      <vt:lpstr>Overview</vt:lpstr>
      <vt:lpstr>How a human learns</vt:lpstr>
      <vt:lpstr>How a human learns</vt:lpstr>
      <vt:lpstr>How a machine learns</vt:lpstr>
      <vt:lpstr>Supervised Learning</vt:lpstr>
      <vt:lpstr>Unsupervised Learning</vt:lpstr>
      <vt:lpstr>Reinforcement Learning</vt:lpstr>
      <vt:lpstr>The Machine Learning Model</vt:lpstr>
      <vt:lpstr>Intro to Neural Networks:</vt:lpstr>
      <vt:lpstr>The Single Neuron</vt:lpstr>
      <vt:lpstr>The Single Neuron</vt:lpstr>
      <vt:lpstr>The Single Neuron</vt:lpstr>
      <vt:lpstr>Activation Function</vt:lpstr>
      <vt:lpstr>Example Calculation</vt:lpstr>
      <vt:lpstr>Common Activation Functions</vt:lpstr>
      <vt:lpstr>Why Use Nonlinear Activation Functions?</vt:lpstr>
      <vt:lpstr>Multiple Outputs are Possible</vt:lpstr>
      <vt:lpstr>Hidden Layers are Useful</vt:lpstr>
      <vt:lpstr>Multiple Hidden Layers = Deep Learning</vt:lpstr>
      <vt:lpstr>Neural Networks are like Lego</vt:lpstr>
      <vt:lpstr>How to train?</vt:lpstr>
      <vt:lpstr>Rationale For Deep Learning</vt:lpstr>
      <vt:lpstr>Downsides of Deep Learning</vt:lpstr>
      <vt:lpstr>Representations</vt:lpstr>
      <vt:lpstr>Representations</vt:lpstr>
      <vt:lpstr>Machine Translation</vt:lpstr>
      <vt:lpstr>Applications</vt:lpstr>
      <vt:lpstr>Quora.com</vt:lpstr>
      <vt:lpstr>Text Deduplication</vt:lpstr>
      <vt:lpstr>Synthetic Shakespeare</vt:lpstr>
      <vt:lpstr>Synthetic Baby Names</vt:lpstr>
      <vt:lpstr>Machine Vision</vt:lpstr>
      <vt:lpstr>Machine Vision</vt:lpstr>
      <vt:lpstr>Machine Vision</vt:lpstr>
      <vt:lpstr>Recommendation Algorithms</vt:lpstr>
      <vt:lpstr>Deep Learning Frameworks</vt:lpstr>
      <vt:lpstr>TensorFlow</vt:lpstr>
      <vt:lpstr>In Case the Code Doesn’t Work…</vt:lpstr>
      <vt:lpstr>The MNIST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 Time: Convolutional Network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get started:</vt:lpstr>
      <vt:lpstr>Other Links:</vt:lpstr>
      <vt:lpstr>PowerPoint Presentation</vt:lpstr>
    </vt:vector>
  </TitlesOfParts>
  <Company>Statistics New Zealand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Differential Privacy</dc:title>
  <dc:creator>Caleb Moses</dc:creator>
  <cp:lastModifiedBy>Caleb Moses</cp:lastModifiedBy>
  <cp:revision>162</cp:revision>
  <dcterms:created xsi:type="dcterms:W3CDTF">2017-02-16T00:46:31Z</dcterms:created>
  <dcterms:modified xsi:type="dcterms:W3CDTF">2018-04-01T10:09:09Z</dcterms:modified>
</cp:coreProperties>
</file>